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75" r:id="rId3"/>
    <p:sldId id="277" r:id="rId4"/>
    <p:sldId id="276" r:id="rId5"/>
    <p:sldId id="278" r:id="rId6"/>
    <p:sldId id="279" r:id="rId7"/>
    <p:sldId id="287" r:id="rId8"/>
    <p:sldId id="280" r:id="rId9"/>
    <p:sldId id="283" r:id="rId10"/>
    <p:sldId id="281" r:id="rId11"/>
    <p:sldId id="257" r:id="rId12"/>
    <p:sldId id="259" r:id="rId13"/>
    <p:sldId id="292" r:id="rId14"/>
    <p:sldId id="288" r:id="rId15"/>
    <p:sldId id="282" r:id="rId16"/>
    <p:sldId id="264" r:id="rId17"/>
    <p:sldId id="291" r:id="rId18"/>
    <p:sldId id="265" r:id="rId19"/>
    <p:sldId id="267" r:id="rId20"/>
    <p:sldId id="289" r:id="rId21"/>
    <p:sldId id="284" r:id="rId22"/>
    <p:sldId id="268" r:id="rId23"/>
    <p:sldId id="269" r:id="rId24"/>
    <p:sldId id="285" r:id="rId25"/>
    <p:sldId id="270" r:id="rId26"/>
    <p:sldId id="286" r:id="rId27"/>
    <p:sldId id="272" r:id="rId28"/>
    <p:sldId id="290"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17" d="100"/>
          <a:sy n="117" d="100"/>
        </p:scale>
        <p:origin x="494"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66284a72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66284a7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66f6a372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66f6a372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797b864f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6797b864f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f0ea4767e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f0ea4767e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0ea4767e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0ea4767e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81298CDD-9E87-5488-537E-2ACC0F29285A}"/>
            </a:ext>
          </a:extLst>
        </p:cNvPr>
        <p:cNvGrpSpPr/>
        <p:nvPr/>
      </p:nvGrpSpPr>
      <p:grpSpPr>
        <a:xfrm>
          <a:off x="0" y="0"/>
          <a:ext cx="0" cy="0"/>
          <a:chOff x="0" y="0"/>
          <a:chExt cx="0" cy="0"/>
        </a:xfrm>
      </p:grpSpPr>
      <p:sp>
        <p:nvSpPr>
          <p:cNvPr id="105" name="Google Shape;105;g265b9da0d54_0_1:notes">
            <a:extLst>
              <a:ext uri="{FF2B5EF4-FFF2-40B4-BE49-F238E27FC236}">
                <a16:creationId xmlns:a16="http://schemas.microsoft.com/office/drawing/2014/main" id="{08641471-287B-FD94-685D-52CF7EDEC9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65b9da0d54_0_1:notes">
            <a:extLst>
              <a:ext uri="{FF2B5EF4-FFF2-40B4-BE49-F238E27FC236}">
                <a16:creationId xmlns:a16="http://schemas.microsoft.com/office/drawing/2014/main" id="{2704E8C7-8A4C-14A8-618A-A9774B84F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0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c42a3e2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c42a3e2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d4796155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d4796155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d4796155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d4796155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852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d4796155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d4796155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523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65b9da0d5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65b9da0d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65b9da0d5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65b9da0d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84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5b83b64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5b83b64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18" Type="http://schemas.openxmlformats.org/officeDocument/2006/relationships/image" Target="../media/image50.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17" Type="http://schemas.openxmlformats.org/officeDocument/2006/relationships/image" Target="../media/image49.jpg"/><Relationship Id="rId2" Type="http://schemas.openxmlformats.org/officeDocument/2006/relationships/image" Target="../media/image34.jpg"/><Relationship Id="rId16" Type="http://schemas.openxmlformats.org/officeDocument/2006/relationships/image" Target="../media/image48.jpg"/><Relationship Id="rId1" Type="http://schemas.openxmlformats.org/officeDocument/2006/relationships/slideLayout" Target="../slideLayouts/slideLayout3.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5" Type="http://schemas.openxmlformats.org/officeDocument/2006/relationships/image" Target="../media/image47.jpg"/><Relationship Id="rId10" Type="http://schemas.openxmlformats.org/officeDocument/2006/relationships/image" Target="../media/image42.jpg"/><Relationship Id="rId19" Type="http://schemas.openxmlformats.org/officeDocument/2006/relationships/image" Target="../media/image51.jpg"/><Relationship Id="rId4" Type="http://schemas.openxmlformats.org/officeDocument/2006/relationships/image" Target="../media/image36.jpg"/><Relationship Id="rId9" Type="http://schemas.openxmlformats.org/officeDocument/2006/relationships/image" Target="../media/image41.jpg"/><Relationship Id="rId1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48086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dirty="0"/>
              <a:t>Modeling Visuo-Spatial Sketchpad of Working Memory and Long-Term Memory of Human Brain Through Spiking Neural Networks (SNN)</a:t>
            </a:r>
            <a:endParaRPr sz="3600" b="1" dirty="0"/>
          </a:p>
        </p:txBody>
      </p:sp>
      <p:sp>
        <p:nvSpPr>
          <p:cNvPr id="55" name="Google Shape;55;p13"/>
          <p:cNvSpPr txBox="1">
            <a:spLocks noGrp="1"/>
          </p:cNvSpPr>
          <p:nvPr>
            <p:ph type="subTitle" idx="1"/>
          </p:nvPr>
        </p:nvSpPr>
        <p:spPr>
          <a:xfrm>
            <a:off x="396761" y="3636335"/>
            <a:ext cx="8520600" cy="1223766"/>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US" dirty="0" err="1"/>
              <a:t>Amod</a:t>
            </a:r>
            <a:r>
              <a:rPr lang="en-US" dirty="0"/>
              <a:t> Holla (4</a:t>
            </a:r>
            <a:r>
              <a:rPr lang="en-US" baseline="30000" dirty="0"/>
              <a:t>th</a:t>
            </a:r>
            <a:r>
              <a:rPr lang="en-US" dirty="0"/>
              <a:t> year BTech student, EE, IIT Delhi)</a:t>
            </a:r>
          </a:p>
          <a:p>
            <a:pPr marL="0" lvl="0" indent="0" algn="ctr" rtl="0">
              <a:spcBef>
                <a:spcPts val="0"/>
              </a:spcBef>
              <a:spcAft>
                <a:spcPts val="0"/>
              </a:spcAft>
              <a:buNone/>
            </a:pPr>
            <a:r>
              <a:rPr lang="en-US" dirty="0"/>
              <a:t>Co-supervised by:</a:t>
            </a:r>
          </a:p>
          <a:p>
            <a:pPr marL="0" lvl="0" indent="0" algn="ctr" rtl="0">
              <a:spcBef>
                <a:spcPts val="0"/>
              </a:spcBef>
              <a:spcAft>
                <a:spcPts val="0"/>
              </a:spcAft>
              <a:buNone/>
            </a:pPr>
            <a:r>
              <a:rPr lang="en-US" dirty="0"/>
              <a:t>Prof Sumeet Agarwal (EE, IIT Delhi)</a:t>
            </a:r>
          </a:p>
          <a:p>
            <a:pPr marL="0" lvl="0" indent="0" algn="ctr" rtl="0">
              <a:spcBef>
                <a:spcPts val="0"/>
              </a:spcBef>
              <a:spcAft>
                <a:spcPts val="0"/>
              </a:spcAft>
              <a:buNone/>
            </a:pPr>
            <a:r>
              <a:rPr lang="en-US" dirty="0"/>
              <a:t>Prof Debanjan Bhowmik (EE, IIT Bombay)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ABF3-4870-D9C4-D51C-7A3E6579AB48}"/>
              </a:ext>
            </a:extLst>
          </p:cNvPr>
          <p:cNvSpPr>
            <a:spLocks noGrp="1"/>
          </p:cNvSpPr>
          <p:nvPr>
            <p:ph type="title"/>
          </p:nvPr>
        </p:nvSpPr>
        <p:spPr>
          <a:xfrm>
            <a:off x="311700" y="147314"/>
            <a:ext cx="8520600" cy="572700"/>
          </a:xfrm>
        </p:spPr>
        <p:txBody>
          <a:bodyPr>
            <a:normAutofit fontScale="90000"/>
          </a:bodyPr>
          <a:lstStyle/>
          <a:p>
            <a:r>
              <a:rPr lang="en-US" dirty="0"/>
              <a:t>Details of the SNN Components and Their Implementation</a:t>
            </a:r>
            <a:endParaRPr lang="en-IN" dirty="0"/>
          </a:p>
        </p:txBody>
      </p:sp>
      <p:sp>
        <p:nvSpPr>
          <p:cNvPr id="3" name="Text Placeholder 2">
            <a:extLst>
              <a:ext uri="{FF2B5EF4-FFF2-40B4-BE49-F238E27FC236}">
                <a16:creationId xmlns:a16="http://schemas.microsoft.com/office/drawing/2014/main" id="{7FE41228-95AF-043B-76B3-EB53D7E58550}"/>
              </a:ext>
            </a:extLst>
          </p:cNvPr>
          <p:cNvSpPr>
            <a:spLocks noGrp="1"/>
          </p:cNvSpPr>
          <p:nvPr>
            <p:ph type="body" idx="1"/>
          </p:nvPr>
        </p:nvSpPr>
        <p:spPr>
          <a:xfrm>
            <a:off x="311700" y="1152475"/>
            <a:ext cx="8520600" cy="3535934"/>
          </a:xfrm>
        </p:spPr>
        <p:txBody>
          <a:bodyPr>
            <a:normAutofit fontScale="92500" lnSpcReduction="10000"/>
          </a:bodyPr>
          <a:lstStyle/>
          <a:p>
            <a:pPr marL="114300" indent="0">
              <a:buNone/>
            </a:pPr>
            <a:endParaRPr lang="en-US" dirty="0"/>
          </a:p>
          <a:p>
            <a:r>
              <a:rPr lang="en-US" dirty="0"/>
              <a:t>STDP property of synapse for learning:</a:t>
            </a:r>
          </a:p>
          <a:p>
            <a:endParaRPr lang="en-US" dirty="0"/>
          </a:p>
          <a:p>
            <a:endParaRPr lang="en-US" dirty="0"/>
          </a:p>
          <a:p>
            <a:endParaRPr lang="en-US" dirty="0"/>
          </a:p>
          <a:p>
            <a:pPr marL="114300" indent="0">
              <a:buNone/>
            </a:pPr>
            <a:endParaRPr lang="en-US" dirty="0"/>
          </a:p>
          <a:p>
            <a:endParaRPr lang="en-US" dirty="0"/>
          </a:p>
          <a:p>
            <a:endParaRPr lang="en-US" dirty="0"/>
          </a:p>
          <a:p>
            <a:r>
              <a:rPr lang="en-IN" dirty="0"/>
              <a:t>The neurons are simulated in Python using the Brian2 platform, with the desired equations for STDP, Tempotron, homeostasis, and LIF implemented. Brian2 requires </a:t>
            </a:r>
            <a:r>
              <a:rPr lang="en-IN" dirty="0" err="1"/>
              <a:t>behavioral</a:t>
            </a:r>
            <a:r>
              <a:rPr lang="en-IN" dirty="0"/>
              <a:t> equations for our neuron population; the above equations are utilized for this.</a:t>
            </a:r>
          </a:p>
        </p:txBody>
      </p:sp>
      <p:pic>
        <p:nvPicPr>
          <p:cNvPr id="10" name="Picture 9">
            <a:extLst>
              <a:ext uri="{FF2B5EF4-FFF2-40B4-BE49-F238E27FC236}">
                <a16:creationId xmlns:a16="http://schemas.microsoft.com/office/drawing/2014/main" id="{DA987DDC-8DF4-50BF-2AD3-D907BB2DC546}"/>
              </a:ext>
            </a:extLst>
          </p:cNvPr>
          <p:cNvPicPr>
            <a:picLocks noChangeAspect="1"/>
          </p:cNvPicPr>
          <p:nvPr/>
        </p:nvPicPr>
        <p:blipFill>
          <a:blip r:embed="rId2"/>
          <a:stretch>
            <a:fillRect/>
          </a:stretch>
        </p:blipFill>
        <p:spPr>
          <a:xfrm>
            <a:off x="858325" y="1962683"/>
            <a:ext cx="3394699" cy="1218134"/>
          </a:xfrm>
          <a:prstGeom prst="rect">
            <a:avLst/>
          </a:prstGeom>
        </p:spPr>
      </p:pic>
      <p:pic>
        <p:nvPicPr>
          <p:cNvPr id="12" name="Picture 11">
            <a:extLst>
              <a:ext uri="{FF2B5EF4-FFF2-40B4-BE49-F238E27FC236}">
                <a16:creationId xmlns:a16="http://schemas.microsoft.com/office/drawing/2014/main" id="{DA61B30B-33FA-6BEA-D39A-C50AE65E6996}"/>
              </a:ext>
            </a:extLst>
          </p:cNvPr>
          <p:cNvPicPr>
            <a:picLocks noChangeAspect="1"/>
          </p:cNvPicPr>
          <p:nvPr/>
        </p:nvPicPr>
        <p:blipFill>
          <a:blip r:embed="rId3"/>
          <a:stretch>
            <a:fillRect/>
          </a:stretch>
        </p:blipFill>
        <p:spPr>
          <a:xfrm>
            <a:off x="5862084" y="1320085"/>
            <a:ext cx="2131434" cy="1912172"/>
          </a:xfrm>
          <a:prstGeom prst="rect">
            <a:avLst/>
          </a:prstGeom>
        </p:spPr>
      </p:pic>
      <p:sp>
        <p:nvSpPr>
          <p:cNvPr id="13" name="TextBox 12">
            <a:extLst>
              <a:ext uri="{FF2B5EF4-FFF2-40B4-BE49-F238E27FC236}">
                <a16:creationId xmlns:a16="http://schemas.microsoft.com/office/drawing/2014/main" id="{2204AAC5-E7D5-DEAC-1099-E63B65FEFB61}"/>
              </a:ext>
            </a:extLst>
          </p:cNvPr>
          <p:cNvSpPr txBox="1"/>
          <p:nvPr/>
        </p:nvSpPr>
        <p:spPr>
          <a:xfrm>
            <a:off x="2459045" y="4688409"/>
            <a:ext cx="6577442" cy="307777"/>
          </a:xfrm>
          <a:prstGeom prst="rect">
            <a:avLst/>
          </a:prstGeom>
          <a:noFill/>
        </p:spPr>
        <p:txBody>
          <a:bodyPr wrap="none" rtlCol="0">
            <a:spAutoFit/>
          </a:bodyPr>
          <a:lstStyle/>
          <a:p>
            <a:r>
              <a:rPr lang="en-US" dirty="0"/>
              <a:t>U. Sahu, K. Goyal, A. Pandey, and D. Bhowmik, AIP Advances 9, 125339 (2019) </a:t>
            </a:r>
            <a:endParaRPr lang="en-IN" dirty="0"/>
          </a:p>
        </p:txBody>
      </p:sp>
    </p:spTree>
    <p:extLst>
      <p:ext uri="{BB962C8B-B14F-4D97-AF65-F5344CB8AC3E}">
        <p14:creationId xmlns:p14="http://schemas.microsoft.com/office/powerpoint/2010/main" val="184908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Training and Recapitulation Details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Training is done in the partially supervised mode for 1 epoch with 784 input neurons and 10 output neurons.</a:t>
            </a:r>
            <a:endParaRPr b="1">
              <a:solidFill>
                <a:schemeClr val="dk1"/>
              </a:solidFill>
            </a:endParaRPr>
          </a:p>
          <a:p>
            <a:pPr marL="0" lvl="0" indent="0" algn="l" rtl="0">
              <a:spcBef>
                <a:spcPts val="1200"/>
              </a:spcBef>
              <a:spcAft>
                <a:spcPts val="0"/>
              </a:spcAft>
              <a:buNone/>
            </a:pPr>
            <a:endParaRPr b="1">
              <a:solidFill>
                <a:schemeClr val="dk1"/>
              </a:solidFill>
            </a:endParaRPr>
          </a:p>
          <a:p>
            <a:pPr marL="457200" lvl="0" indent="-342900" algn="l" rtl="0">
              <a:spcBef>
                <a:spcPts val="1200"/>
              </a:spcBef>
              <a:spcAft>
                <a:spcPts val="0"/>
              </a:spcAft>
              <a:buClr>
                <a:schemeClr val="dk1"/>
              </a:buClr>
              <a:buSzPts val="1800"/>
              <a:buChar char="●"/>
            </a:pPr>
            <a:r>
              <a:rPr lang="en" b="1">
                <a:solidFill>
                  <a:schemeClr val="dk1"/>
                </a:solidFill>
              </a:rPr>
              <a:t>After training, learning is turned off and each output neuron is fired in sequence. The spike count of each input neuron is recorded and plotted for exposure to 1, 10 and 100 samples per class. Plotting is done by graphing the spike count for each of the 784 neurons in a 28x28 grid.</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27175" y="456550"/>
            <a:ext cx="980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Recapitulation results for exposure to different number of samples</a:t>
            </a:r>
            <a:endParaRPr sz="2400" dirty="0"/>
          </a:p>
        </p:txBody>
      </p:sp>
      <p:sp>
        <p:nvSpPr>
          <p:cNvPr id="74" name="Google Shape;74;p16"/>
          <p:cNvSpPr txBox="1"/>
          <p:nvPr/>
        </p:nvSpPr>
        <p:spPr>
          <a:xfrm>
            <a:off x="244500" y="1123275"/>
            <a:ext cx="8384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All cases were tested on the same 10 samples per class (unbiased samples)</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75" name="Google Shape;75;p16"/>
          <p:cNvPicPr preferRelativeResize="0"/>
          <p:nvPr/>
        </p:nvPicPr>
        <p:blipFill rotWithShape="1">
          <a:blip r:embed="rId3">
            <a:alphaModFix/>
          </a:blip>
          <a:srcRect l="11829" t="6251" r="73175" b="51447"/>
          <a:stretch/>
        </p:blipFill>
        <p:spPr>
          <a:xfrm>
            <a:off x="1896241" y="1987601"/>
            <a:ext cx="1325526" cy="1495648"/>
          </a:xfrm>
          <a:prstGeom prst="rect">
            <a:avLst/>
          </a:prstGeom>
          <a:noFill/>
          <a:ln>
            <a:noFill/>
          </a:ln>
        </p:spPr>
      </p:pic>
      <p:pic>
        <p:nvPicPr>
          <p:cNvPr id="2" name="Google Shape;68;p15">
            <a:extLst>
              <a:ext uri="{FF2B5EF4-FFF2-40B4-BE49-F238E27FC236}">
                <a16:creationId xmlns:a16="http://schemas.microsoft.com/office/drawing/2014/main" id="{EFF660D7-9FBA-B6CC-1FA0-5CB6393187BB}"/>
              </a:ext>
            </a:extLst>
          </p:cNvPr>
          <p:cNvPicPr preferRelativeResize="0"/>
          <p:nvPr/>
        </p:nvPicPr>
        <p:blipFill rotWithShape="1">
          <a:blip r:embed="rId4">
            <a:alphaModFix/>
          </a:blip>
          <a:srcRect l="11665" t="6662" r="73338" b="51036"/>
          <a:stretch/>
        </p:blipFill>
        <p:spPr>
          <a:xfrm>
            <a:off x="98821" y="1987601"/>
            <a:ext cx="1325526" cy="1495648"/>
          </a:xfrm>
          <a:prstGeom prst="rect">
            <a:avLst/>
          </a:prstGeom>
          <a:noFill/>
          <a:ln>
            <a:noFill/>
          </a:ln>
        </p:spPr>
      </p:pic>
      <p:pic>
        <p:nvPicPr>
          <p:cNvPr id="4" name="Google Shape;82;p17">
            <a:extLst>
              <a:ext uri="{FF2B5EF4-FFF2-40B4-BE49-F238E27FC236}">
                <a16:creationId xmlns:a16="http://schemas.microsoft.com/office/drawing/2014/main" id="{34190219-957C-247D-D9E0-3A3759EDA53D}"/>
              </a:ext>
            </a:extLst>
          </p:cNvPr>
          <p:cNvPicPr preferRelativeResize="0"/>
          <p:nvPr/>
        </p:nvPicPr>
        <p:blipFill rotWithShape="1">
          <a:blip r:embed="rId5">
            <a:alphaModFix/>
          </a:blip>
          <a:srcRect l="11508" t="6800" r="73496" b="50898"/>
          <a:stretch/>
        </p:blipFill>
        <p:spPr>
          <a:xfrm>
            <a:off x="3693090" y="1987601"/>
            <a:ext cx="1325526" cy="1495648"/>
          </a:xfrm>
          <a:prstGeom prst="rect">
            <a:avLst/>
          </a:prstGeom>
          <a:noFill/>
          <a:ln>
            <a:noFill/>
          </a:ln>
        </p:spPr>
      </p:pic>
      <p:pic>
        <p:nvPicPr>
          <p:cNvPr id="5" name="Google Shape;96;p19">
            <a:extLst>
              <a:ext uri="{FF2B5EF4-FFF2-40B4-BE49-F238E27FC236}">
                <a16:creationId xmlns:a16="http://schemas.microsoft.com/office/drawing/2014/main" id="{6A0FB011-DB55-648E-3404-0C40E4C97F12}"/>
              </a:ext>
            </a:extLst>
          </p:cNvPr>
          <p:cNvPicPr preferRelativeResize="0"/>
          <p:nvPr/>
        </p:nvPicPr>
        <p:blipFill rotWithShape="1">
          <a:blip r:embed="rId6">
            <a:alphaModFix/>
          </a:blip>
          <a:srcRect r="80857" b="53181"/>
          <a:stretch/>
        </p:blipFill>
        <p:spPr>
          <a:xfrm>
            <a:off x="5489939" y="2125711"/>
            <a:ext cx="1325526" cy="1305061"/>
          </a:xfrm>
          <a:prstGeom prst="rect">
            <a:avLst/>
          </a:prstGeom>
          <a:noFill/>
          <a:ln>
            <a:noFill/>
          </a:ln>
        </p:spPr>
      </p:pic>
      <p:pic>
        <p:nvPicPr>
          <p:cNvPr id="6" name="Google Shape;82;p17">
            <a:extLst>
              <a:ext uri="{FF2B5EF4-FFF2-40B4-BE49-F238E27FC236}">
                <a16:creationId xmlns:a16="http://schemas.microsoft.com/office/drawing/2014/main" id="{1A5F1588-B3B9-59BD-5C46-0B67C6BA0048}"/>
              </a:ext>
            </a:extLst>
          </p:cNvPr>
          <p:cNvPicPr preferRelativeResize="0"/>
          <p:nvPr/>
        </p:nvPicPr>
        <p:blipFill rotWithShape="1">
          <a:blip r:embed="rId5">
            <a:alphaModFix/>
          </a:blip>
          <a:srcRect l="11508" t="6800" r="73496" b="88088"/>
          <a:stretch/>
        </p:blipFill>
        <p:spPr>
          <a:xfrm>
            <a:off x="5489939" y="2040078"/>
            <a:ext cx="1325526" cy="180755"/>
          </a:xfrm>
          <a:prstGeom prst="rect">
            <a:avLst/>
          </a:prstGeom>
          <a:noFill/>
          <a:ln>
            <a:noFill/>
          </a:ln>
        </p:spPr>
      </p:pic>
      <p:pic>
        <p:nvPicPr>
          <p:cNvPr id="7" name="Google Shape;103;p20">
            <a:extLst>
              <a:ext uri="{FF2B5EF4-FFF2-40B4-BE49-F238E27FC236}">
                <a16:creationId xmlns:a16="http://schemas.microsoft.com/office/drawing/2014/main" id="{32F8B200-80CE-A557-A208-D29435C1A6FD}"/>
              </a:ext>
            </a:extLst>
          </p:cNvPr>
          <p:cNvPicPr preferRelativeResize="0"/>
          <p:nvPr/>
        </p:nvPicPr>
        <p:blipFill rotWithShape="1">
          <a:blip r:embed="rId7">
            <a:alphaModFix/>
          </a:blip>
          <a:srcRect l="11650" t="6563" r="72905" b="51972"/>
          <a:stretch/>
        </p:blipFill>
        <p:spPr>
          <a:xfrm>
            <a:off x="7286788" y="2040078"/>
            <a:ext cx="1410645" cy="1390694"/>
          </a:xfrm>
          <a:prstGeom prst="rect">
            <a:avLst/>
          </a:prstGeom>
          <a:noFill/>
          <a:ln>
            <a:noFill/>
          </a:ln>
        </p:spPr>
      </p:pic>
      <p:sp>
        <p:nvSpPr>
          <p:cNvPr id="8" name="TextBox 7">
            <a:extLst>
              <a:ext uri="{FF2B5EF4-FFF2-40B4-BE49-F238E27FC236}">
                <a16:creationId xmlns:a16="http://schemas.microsoft.com/office/drawing/2014/main" id="{42DE5E17-F21B-4E52-50B9-14CA71C1A0CA}"/>
              </a:ext>
            </a:extLst>
          </p:cNvPr>
          <p:cNvSpPr txBox="1"/>
          <p:nvPr/>
        </p:nvSpPr>
        <p:spPr>
          <a:xfrm>
            <a:off x="98821" y="3607981"/>
            <a:ext cx="1375560" cy="553998"/>
          </a:xfrm>
          <a:prstGeom prst="rect">
            <a:avLst/>
          </a:prstGeom>
          <a:noFill/>
        </p:spPr>
        <p:txBody>
          <a:bodyPr wrap="square" rtlCol="0">
            <a:spAutoFit/>
          </a:bodyPr>
          <a:lstStyle/>
          <a:p>
            <a:r>
              <a:rPr lang="en-US" sz="1000" dirty="0"/>
              <a:t>1 sample/class</a:t>
            </a:r>
          </a:p>
          <a:p>
            <a:r>
              <a:rPr lang="en-US" sz="1000" dirty="0"/>
              <a:t>Train Accuracy: 90% </a:t>
            </a:r>
          </a:p>
          <a:p>
            <a:r>
              <a:rPr lang="en-US" sz="1000" dirty="0"/>
              <a:t>Test Accuracy: 25% </a:t>
            </a:r>
            <a:endParaRPr lang="en-IN" sz="1000" dirty="0"/>
          </a:p>
        </p:txBody>
      </p:sp>
      <p:sp>
        <p:nvSpPr>
          <p:cNvPr id="9" name="TextBox 8">
            <a:extLst>
              <a:ext uri="{FF2B5EF4-FFF2-40B4-BE49-F238E27FC236}">
                <a16:creationId xmlns:a16="http://schemas.microsoft.com/office/drawing/2014/main" id="{3F60B7DB-F6C2-DB76-D1D2-68975B517DF8}"/>
              </a:ext>
            </a:extLst>
          </p:cNvPr>
          <p:cNvSpPr txBox="1"/>
          <p:nvPr/>
        </p:nvSpPr>
        <p:spPr>
          <a:xfrm>
            <a:off x="1775686" y="3607981"/>
            <a:ext cx="1566636" cy="553998"/>
          </a:xfrm>
          <a:prstGeom prst="rect">
            <a:avLst/>
          </a:prstGeom>
          <a:noFill/>
        </p:spPr>
        <p:txBody>
          <a:bodyPr wrap="square" rtlCol="0">
            <a:spAutoFit/>
          </a:bodyPr>
          <a:lstStyle/>
          <a:p>
            <a:r>
              <a:rPr lang="en-US" sz="1000" dirty="0"/>
              <a:t>10 samples/class</a:t>
            </a:r>
          </a:p>
          <a:p>
            <a:r>
              <a:rPr lang="en-US" sz="1000" dirty="0"/>
              <a:t>Train Accuracy: 61% </a:t>
            </a:r>
          </a:p>
          <a:p>
            <a:r>
              <a:rPr lang="en-US" sz="1000" dirty="0"/>
              <a:t>Test Accuracy: 38% </a:t>
            </a:r>
            <a:endParaRPr lang="en-IN" sz="1000" dirty="0"/>
          </a:p>
        </p:txBody>
      </p:sp>
      <p:sp>
        <p:nvSpPr>
          <p:cNvPr id="10" name="TextBox 9">
            <a:extLst>
              <a:ext uri="{FF2B5EF4-FFF2-40B4-BE49-F238E27FC236}">
                <a16:creationId xmlns:a16="http://schemas.microsoft.com/office/drawing/2014/main" id="{4CE21717-24B2-57CF-174C-84869951F463}"/>
              </a:ext>
            </a:extLst>
          </p:cNvPr>
          <p:cNvSpPr txBox="1"/>
          <p:nvPr/>
        </p:nvSpPr>
        <p:spPr>
          <a:xfrm>
            <a:off x="3468030" y="3607981"/>
            <a:ext cx="1775645" cy="553998"/>
          </a:xfrm>
          <a:prstGeom prst="rect">
            <a:avLst/>
          </a:prstGeom>
          <a:noFill/>
        </p:spPr>
        <p:txBody>
          <a:bodyPr wrap="square" rtlCol="0">
            <a:spAutoFit/>
          </a:bodyPr>
          <a:lstStyle/>
          <a:p>
            <a:r>
              <a:rPr lang="en-US" sz="1000" b="1" dirty="0"/>
              <a:t>100 samples/class</a:t>
            </a:r>
          </a:p>
          <a:p>
            <a:r>
              <a:rPr lang="en-US" sz="1000" b="1" dirty="0"/>
              <a:t>Train Accuracy: 81.4% </a:t>
            </a:r>
          </a:p>
          <a:p>
            <a:r>
              <a:rPr lang="en-US" sz="1000" b="1" dirty="0"/>
              <a:t>Test Accuracy: 75% </a:t>
            </a:r>
            <a:endParaRPr lang="en-IN" sz="1000" b="1" dirty="0"/>
          </a:p>
        </p:txBody>
      </p:sp>
      <p:sp>
        <p:nvSpPr>
          <p:cNvPr id="11" name="TextBox 10">
            <a:extLst>
              <a:ext uri="{FF2B5EF4-FFF2-40B4-BE49-F238E27FC236}">
                <a16:creationId xmlns:a16="http://schemas.microsoft.com/office/drawing/2014/main" id="{7CBB0B47-4DE4-17D8-0A2C-6C5D57F2FFBE}"/>
              </a:ext>
            </a:extLst>
          </p:cNvPr>
          <p:cNvSpPr txBox="1"/>
          <p:nvPr/>
        </p:nvSpPr>
        <p:spPr>
          <a:xfrm>
            <a:off x="5264879" y="3607981"/>
            <a:ext cx="1775645" cy="553998"/>
          </a:xfrm>
          <a:prstGeom prst="rect">
            <a:avLst/>
          </a:prstGeom>
          <a:noFill/>
        </p:spPr>
        <p:txBody>
          <a:bodyPr wrap="square" rtlCol="0">
            <a:spAutoFit/>
          </a:bodyPr>
          <a:lstStyle/>
          <a:p>
            <a:r>
              <a:rPr lang="en-US" sz="1000" dirty="0"/>
              <a:t>500 samples/class</a:t>
            </a:r>
          </a:p>
          <a:p>
            <a:r>
              <a:rPr lang="en-US" sz="1000" dirty="0"/>
              <a:t>Train Accuracy: 71.14% </a:t>
            </a:r>
          </a:p>
          <a:p>
            <a:r>
              <a:rPr lang="en-US" sz="1000" dirty="0"/>
              <a:t>Test Accuracy: 69% </a:t>
            </a:r>
            <a:endParaRPr lang="en-IN" sz="1000" dirty="0"/>
          </a:p>
        </p:txBody>
      </p:sp>
      <p:sp>
        <p:nvSpPr>
          <p:cNvPr id="12" name="TextBox 11">
            <a:extLst>
              <a:ext uri="{FF2B5EF4-FFF2-40B4-BE49-F238E27FC236}">
                <a16:creationId xmlns:a16="http://schemas.microsoft.com/office/drawing/2014/main" id="{E157A4D3-8039-DFE8-D709-C072AEC6034E}"/>
              </a:ext>
            </a:extLst>
          </p:cNvPr>
          <p:cNvSpPr txBox="1"/>
          <p:nvPr/>
        </p:nvSpPr>
        <p:spPr>
          <a:xfrm>
            <a:off x="7104287" y="3607981"/>
            <a:ext cx="1775645" cy="553998"/>
          </a:xfrm>
          <a:prstGeom prst="rect">
            <a:avLst/>
          </a:prstGeom>
          <a:noFill/>
        </p:spPr>
        <p:txBody>
          <a:bodyPr wrap="square" rtlCol="0">
            <a:spAutoFit/>
          </a:bodyPr>
          <a:lstStyle/>
          <a:p>
            <a:r>
              <a:rPr lang="en-US" sz="1000" dirty="0"/>
              <a:t>1000 samples/class</a:t>
            </a:r>
          </a:p>
          <a:p>
            <a:r>
              <a:rPr lang="en-US" sz="1000" dirty="0"/>
              <a:t>Train Accuracy: 68.3% </a:t>
            </a:r>
          </a:p>
          <a:p>
            <a:r>
              <a:rPr lang="en-US" sz="1000" dirty="0"/>
              <a:t>Test Accuracy: 66% </a:t>
            </a:r>
            <a:endParaRPr lang="en-IN"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27175" y="456550"/>
            <a:ext cx="980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Recapitulation results for exposure to different number of samples</a:t>
            </a:r>
            <a:endParaRPr sz="2400" dirty="0"/>
          </a:p>
        </p:txBody>
      </p:sp>
      <p:sp>
        <p:nvSpPr>
          <p:cNvPr id="74" name="Google Shape;74;p16"/>
          <p:cNvSpPr txBox="1"/>
          <p:nvPr/>
        </p:nvSpPr>
        <p:spPr>
          <a:xfrm>
            <a:off x="244500" y="1123275"/>
            <a:ext cx="8384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All cases were tested on the same 10 samples per class (unbiased samples)</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75" name="Google Shape;75;p16"/>
          <p:cNvPicPr preferRelativeResize="0"/>
          <p:nvPr/>
        </p:nvPicPr>
        <p:blipFill rotWithShape="1">
          <a:blip r:embed="rId3">
            <a:alphaModFix/>
          </a:blip>
          <a:srcRect l="11829" t="11641" r="73175" b="51448"/>
          <a:stretch/>
        </p:blipFill>
        <p:spPr>
          <a:xfrm>
            <a:off x="2768819" y="2229170"/>
            <a:ext cx="1325526" cy="1305062"/>
          </a:xfrm>
          <a:prstGeom prst="rect">
            <a:avLst/>
          </a:prstGeom>
          <a:noFill/>
          <a:ln>
            <a:noFill/>
          </a:ln>
        </p:spPr>
      </p:pic>
      <p:pic>
        <p:nvPicPr>
          <p:cNvPr id="2" name="Google Shape;68;p15">
            <a:extLst>
              <a:ext uri="{FF2B5EF4-FFF2-40B4-BE49-F238E27FC236}">
                <a16:creationId xmlns:a16="http://schemas.microsoft.com/office/drawing/2014/main" id="{EFF660D7-9FBA-B6CC-1FA0-5CB6393187BB}"/>
              </a:ext>
            </a:extLst>
          </p:cNvPr>
          <p:cNvPicPr preferRelativeResize="0"/>
          <p:nvPr/>
        </p:nvPicPr>
        <p:blipFill rotWithShape="1">
          <a:blip r:embed="rId4">
            <a:alphaModFix/>
          </a:blip>
          <a:srcRect l="11665" t="12054" r="73338" b="51035"/>
          <a:stretch/>
        </p:blipFill>
        <p:spPr>
          <a:xfrm>
            <a:off x="971970" y="2230664"/>
            <a:ext cx="1325526" cy="1305062"/>
          </a:xfrm>
          <a:prstGeom prst="rect">
            <a:avLst/>
          </a:prstGeom>
          <a:noFill/>
          <a:ln>
            <a:noFill/>
          </a:ln>
        </p:spPr>
      </p:pic>
      <p:pic>
        <p:nvPicPr>
          <p:cNvPr id="4" name="Google Shape;82;p17">
            <a:extLst>
              <a:ext uri="{FF2B5EF4-FFF2-40B4-BE49-F238E27FC236}">
                <a16:creationId xmlns:a16="http://schemas.microsoft.com/office/drawing/2014/main" id="{34190219-957C-247D-D9E0-3A3759EDA53D}"/>
              </a:ext>
            </a:extLst>
          </p:cNvPr>
          <p:cNvPicPr preferRelativeResize="0"/>
          <p:nvPr/>
        </p:nvPicPr>
        <p:blipFill rotWithShape="1">
          <a:blip r:embed="rId5">
            <a:alphaModFix/>
          </a:blip>
          <a:srcRect l="11508" t="12191" r="73496" b="50898"/>
          <a:stretch/>
        </p:blipFill>
        <p:spPr>
          <a:xfrm>
            <a:off x="4566239" y="2230664"/>
            <a:ext cx="1325526" cy="1305061"/>
          </a:xfrm>
          <a:prstGeom prst="rect">
            <a:avLst/>
          </a:prstGeom>
          <a:noFill/>
          <a:ln>
            <a:noFill/>
          </a:ln>
        </p:spPr>
      </p:pic>
      <p:pic>
        <p:nvPicPr>
          <p:cNvPr id="5" name="Google Shape;96;p19">
            <a:extLst>
              <a:ext uri="{FF2B5EF4-FFF2-40B4-BE49-F238E27FC236}">
                <a16:creationId xmlns:a16="http://schemas.microsoft.com/office/drawing/2014/main" id="{6A0FB011-DB55-648E-3404-0C40E4C97F12}"/>
              </a:ext>
            </a:extLst>
          </p:cNvPr>
          <p:cNvPicPr preferRelativeResize="0"/>
          <p:nvPr/>
        </p:nvPicPr>
        <p:blipFill rotWithShape="1">
          <a:blip r:embed="rId6">
            <a:alphaModFix/>
          </a:blip>
          <a:srcRect r="80857" b="53181"/>
          <a:stretch/>
        </p:blipFill>
        <p:spPr>
          <a:xfrm>
            <a:off x="6363087" y="2178188"/>
            <a:ext cx="1330247" cy="1307532"/>
          </a:xfrm>
          <a:prstGeom prst="rect">
            <a:avLst/>
          </a:prstGeom>
          <a:noFill/>
          <a:ln>
            <a:noFill/>
          </a:ln>
        </p:spPr>
      </p:pic>
      <p:sp>
        <p:nvSpPr>
          <p:cNvPr id="8" name="TextBox 7">
            <a:extLst>
              <a:ext uri="{FF2B5EF4-FFF2-40B4-BE49-F238E27FC236}">
                <a16:creationId xmlns:a16="http://schemas.microsoft.com/office/drawing/2014/main" id="{42DE5E17-F21B-4E52-50B9-14CA71C1A0CA}"/>
              </a:ext>
            </a:extLst>
          </p:cNvPr>
          <p:cNvSpPr txBox="1"/>
          <p:nvPr/>
        </p:nvSpPr>
        <p:spPr>
          <a:xfrm>
            <a:off x="1023608" y="3513830"/>
            <a:ext cx="1222523" cy="276999"/>
          </a:xfrm>
          <a:prstGeom prst="rect">
            <a:avLst/>
          </a:prstGeom>
          <a:noFill/>
        </p:spPr>
        <p:txBody>
          <a:bodyPr wrap="square" rtlCol="0">
            <a:spAutoFit/>
          </a:bodyPr>
          <a:lstStyle/>
          <a:p>
            <a:r>
              <a:rPr lang="en-US" sz="1200" dirty="0"/>
              <a:t>1 sample/class</a:t>
            </a:r>
          </a:p>
        </p:txBody>
      </p:sp>
      <p:sp>
        <p:nvSpPr>
          <p:cNvPr id="9" name="TextBox 8">
            <a:extLst>
              <a:ext uri="{FF2B5EF4-FFF2-40B4-BE49-F238E27FC236}">
                <a16:creationId xmlns:a16="http://schemas.microsoft.com/office/drawing/2014/main" id="{3F60B7DB-F6C2-DB76-D1D2-68975B517DF8}"/>
              </a:ext>
            </a:extLst>
          </p:cNvPr>
          <p:cNvSpPr txBox="1"/>
          <p:nvPr/>
        </p:nvSpPr>
        <p:spPr>
          <a:xfrm>
            <a:off x="2755571" y="3514295"/>
            <a:ext cx="1352021" cy="276999"/>
          </a:xfrm>
          <a:prstGeom prst="rect">
            <a:avLst/>
          </a:prstGeom>
          <a:noFill/>
        </p:spPr>
        <p:txBody>
          <a:bodyPr wrap="square" rtlCol="0">
            <a:spAutoFit/>
          </a:bodyPr>
          <a:lstStyle/>
          <a:p>
            <a:r>
              <a:rPr lang="en-US" sz="1200" dirty="0"/>
              <a:t>10 samples/class</a:t>
            </a:r>
          </a:p>
        </p:txBody>
      </p:sp>
      <p:sp>
        <p:nvSpPr>
          <p:cNvPr id="10" name="TextBox 9">
            <a:extLst>
              <a:ext uri="{FF2B5EF4-FFF2-40B4-BE49-F238E27FC236}">
                <a16:creationId xmlns:a16="http://schemas.microsoft.com/office/drawing/2014/main" id="{4CE21717-24B2-57CF-174C-84869951F463}"/>
              </a:ext>
            </a:extLst>
          </p:cNvPr>
          <p:cNvSpPr txBox="1"/>
          <p:nvPr/>
        </p:nvSpPr>
        <p:spPr>
          <a:xfrm>
            <a:off x="4496698" y="3516994"/>
            <a:ext cx="1528648" cy="276999"/>
          </a:xfrm>
          <a:prstGeom prst="rect">
            <a:avLst/>
          </a:prstGeom>
          <a:noFill/>
        </p:spPr>
        <p:txBody>
          <a:bodyPr wrap="square" rtlCol="0">
            <a:spAutoFit/>
          </a:bodyPr>
          <a:lstStyle/>
          <a:p>
            <a:r>
              <a:rPr lang="en-US" sz="1200" b="1" dirty="0"/>
              <a:t>100 samples/class</a:t>
            </a:r>
          </a:p>
        </p:txBody>
      </p:sp>
      <p:sp>
        <p:nvSpPr>
          <p:cNvPr id="11" name="TextBox 10">
            <a:extLst>
              <a:ext uri="{FF2B5EF4-FFF2-40B4-BE49-F238E27FC236}">
                <a16:creationId xmlns:a16="http://schemas.microsoft.com/office/drawing/2014/main" id="{7CBB0B47-4DE4-17D8-0A2C-6C5D57F2FFBE}"/>
              </a:ext>
            </a:extLst>
          </p:cNvPr>
          <p:cNvSpPr txBox="1"/>
          <p:nvPr/>
        </p:nvSpPr>
        <p:spPr>
          <a:xfrm>
            <a:off x="6289078" y="3507117"/>
            <a:ext cx="1478263" cy="276999"/>
          </a:xfrm>
          <a:prstGeom prst="rect">
            <a:avLst/>
          </a:prstGeom>
          <a:noFill/>
        </p:spPr>
        <p:txBody>
          <a:bodyPr wrap="square" rtlCol="0">
            <a:spAutoFit/>
          </a:bodyPr>
          <a:lstStyle/>
          <a:p>
            <a:r>
              <a:rPr lang="en-US" sz="1200" dirty="0"/>
              <a:t>500 samples/class</a:t>
            </a:r>
          </a:p>
        </p:txBody>
      </p:sp>
      <p:sp>
        <p:nvSpPr>
          <p:cNvPr id="3" name="TextBox 2">
            <a:extLst>
              <a:ext uri="{FF2B5EF4-FFF2-40B4-BE49-F238E27FC236}">
                <a16:creationId xmlns:a16="http://schemas.microsoft.com/office/drawing/2014/main" id="{98387811-D5C3-5C82-C52B-CA33875BC8D9}"/>
              </a:ext>
            </a:extLst>
          </p:cNvPr>
          <p:cNvSpPr txBox="1"/>
          <p:nvPr/>
        </p:nvSpPr>
        <p:spPr>
          <a:xfrm>
            <a:off x="683460" y="1972396"/>
            <a:ext cx="577019" cy="400110"/>
          </a:xfrm>
          <a:prstGeom prst="rect">
            <a:avLst/>
          </a:prstGeom>
          <a:noFill/>
        </p:spPr>
        <p:txBody>
          <a:bodyPr wrap="square" rtlCol="0">
            <a:spAutoFit/>
          </a:bodyPr>
          <a:lstStyle/>
          <a:p>
            <a:r>
              <a:rPr lang="en-US" sz="2000" b="1" dirty="0">
                <a:solidFill>
                  <a:schemeClr val="tx1"/>
                </a:solidFill>
              </a:rPr>
              <a:t>(a)</a:t>
            </a:r>
            <a:endParaRPr lang="en-IN" sz="2000" b="1" dirty="0">
              <a:solidFill>
                <a:schemeClr val="tx1"/>
              </a:solidFill>
            </a:endParaRPr>
          </a:p>
        </p:txBody>
      </p:sp>
      <p:sp>
        <p:nvSpPr>
          <p:cNvPr id="13" name="TextBox 12">
            <a:extLst>
              <a:ext uri="{FF2B5EF4-FFF2-40B4-BE49-F238E27FC236}">
                <a16:creationId xmlns:a16="http://schemas.microsoft.com/office/drawing/2014/main" id="{E7C4A5A0-C4BF-206F-20EF-C972D619AF5F}"/>
              </a:ext>
            </a:extLst>
          </p:cNvPr>
          <p:cNvSpPr txBox="1"/>
          <p:nvPr/>
        </p:nvSpPr>
        <p:spPr>
          <a:xfrm>
            <a:off x="2531674" y="1972396"/>
            <a:ext cx="577019" cy="400110"/>
          </a:xfrm>
          <a:prstGeom prst="rect">
            <a:avLst/>
          </a:prstGeom>
          <a:noFill/>
        </p:spPr>
        <p:txBody>
          <a:bodyPr wrap="square" rtlCol="0">
            <a:spAutoFit/>
          </a:bodyPr>
          <a:lstStyle/>
          <a:p>
            <a:r>
              <a:rPr lang="en-US" sz="2000" b="1" dirty="0">
                <a:solidFill>
                  <a:schemeClr val="tx1"/>
                </a:solidFill>
              </a:rPr>
              <a:t>(b)</a:t>
            </a:r>
            <a:endParaRPr lang="en-IN" sz="2000" b="1" dirty="0">
              <a:solidFill>
                <a:schemeClr val="tx1"/>
              </a:solidFill>
            </a:endParaRPr>
          </a:p>
        </p:txBody>
      </p:sp>
      <p:sp>
        <p:nvSpPr>
          <p:cNvPr id="14" name="TextBox 13">
            <a:extLst>
              <a:ext uri="{FF2B5EF4-FFF2-40B4-BE49-F238E27FC236}">
                <a16:creationId xmlns:a16="http://schemas.microsoft.com/office/drawing/2014/main" id="{72FCF42E-86D1-6216-A681-D2A3AE448BC4}"/>
              </a:ext>
            </a:extLst>
          </p:cNvPr>
          <p:cNvSpPr txBox="1"/>
          <p:nvPr/>
        </p:nvSpPr>
        <p:spPr>
          <a:xfrm>
            <a:off x="4277157" y="1972396"/>
            <a:ext cx="577019" cy="400110"/>
          </a:xfrm>
          <a:prstGeom prst="rect">
            <a:avLst/>
          </a:prstGeom>
          <a:noFill/>
        </p:spPr>
        <p:txBody>
          <a:bodyPr wrap="square" rtlCol="0">
            <a:spAutoFit/>
          </a:bodyPr>
          <a:lstStyle/>
          <a:p>
            <a:r>
              <a:rPr lang="en-US" sz="2000" b="1" dirty="0">
                <a:solidFill>
                  <a:schemeClr val="tx1"/>
                </a:solidFill>
              </a:rPr>
              <a:t>(c)</a:t>
            </a:r>
            <a:endParaRPr lang="en-IN" sz="2000" b="1" dirty="0">
              <a:solidFill>
                <a:schemeClr val="tx1"/>
              </a:solidFill>
            </a:endParaRPr>
          </a:p>
        </p:txBody>
      </p:sp>
      <p:sp>
        <p:nvSpPr>
          <p:cNvPr id="15" name="TextBox 14">
            <a:extLst>
              <a:ext uri="{FF2B5EF4-FFF2-40B4-BE49-F238E27FC236}">
                <a16:creationId xmlns:a16="http://schemas.microsoft.com/office/drawing/2014/main" id="{213E95A0-8636-81DC-D554-FF886E2066E9}"/>
              </a:ext>
            </a:extLst>
          </p:cNvPr>
          <p:cNvSpPr txBox="1"/>
          <p:nvPr/>
        </p:nvSpPr>
        <p:spPr>
          <a:xfrm>
            <a:off x="6074577" y="1978321"/>
            <a:ext cx="577019" cy="400110"/>
          </a:xfrm>
          <a:prstGeom prst="rect">
            <a:avLst/>
          </a:prstGeom>
          <a:noFill/>
        </p:spPr>
        <p:txBody>
          <a:bodyPr wrap="square" rtlCol="0">
            <a:spAutoFit/>
          </a:bodyPr>
          <a:lstStyle/>
          <a:p>
            <a:r>
              <a:rPr lang="en-US" sz="2000" b="1" dirty="0">
                <a:solidFill>
                  <a:schemeClr val="tx1"/>
                </a:solidFill>
              </a:rPr>
              <a:t>(d)</a:t>
            </a:r>
            <a:endParaRPr lang="en-IN" sz="2000" b="1" dirty="0">
              <a:solidFill>
                <a:schemeClr val="tx1"/>
              </a:solidFill>
            </a:endParaRPr>
          </a:p>
        </p:txBody>
      </p:sp>
    </p:spTree>
    <p:extLst>
      <p:ext uri="{BB962C8B-B14F-4D97-AF65-F5344CB8AC3E}">
        <p14:creationId xmlns:p14="http://schemas.microsoft.com/office/powerpoint/2010/main" val="203744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76939" y="-31244"/>
            <a:ext cx="980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Recapitulation results for exposure to different number of samples</a:t>
            </a:r>
            <a:endParaRPr sz="2400" dirty="0"/>
          </a:p>
        </p:txBody>
      </p:sp>
      <p:pic>
        <p:nvPicPr>
          <p:cNvPr id="75" name="Google Shape;75;p16"/>
          <p:cNvPicPr preferRelativeResize="0"/>
          <p:nvPr/>
        </p:nvPicPr>
        <p:blipFill rotWithShape="1">
          <a:blip r:embed="rId3">
            <a:alphaModFix/>
          </a:blip>
          <a:srcRect l="11829" t="6251" r="73175" b="51447"/>
          <a:stretch/>
        </p:blipFill>
        <p:spPr>
          <a:xfrm>
            <a:off x="5672660" y="426306"/>
            <a:ext cx="1325526" cy="1495648"/>
          </a:xfrm>
          <a:prstGeom prst="rect">
            <a:avLst/>
          </a:prstGeom>
          <a:noFill/>
          <a:ln>
            <a:noFill/>
          </a:ln>
        </p:spPr>
      </p:pic>
      <p:pic>
        <p:nvPicPr>
          <p:cNvPr id="2" name="Google Shape;68;p15">
            <a:extLst>
              <a:ext uri="{FF2B5EF4-FFF2-40B4-BE49-F238E27FC236}">
                <a16:creationId xmlns:a16="http://schemas.microsoft.com/office/drawing/2014/main" id="{EFF660D7-9FBA-B6CC-1FA0-5CB6393187BB}"/>
              </a:ext>
            </a:extLst>
          </p:cNvPr>
          <p:cNvPicPr preferRelativeResize="0"/>
          <p:nvPr/>
        </p:nvPicPr>
        <p:blipFill rotWithShape="1">
          <a:blip r:embed="rId4">
            <a:alphaModFix/>
          </a:blip>
          <a:srcRect l="11665" t="6662" r="73338" b="51036"/>
          <a:stretch/>
        </p:blipFill>
        <p:spPr>
          <a:xfrm>
            <a:off x="4047225" y="426306"/>
            <a:ext cx="1325526" cy="1495648"/>
          </a:xfrm>
          <a:prstGeom prst="rect">
            <a:avLst/>
          </a:prstGeom>
          <a:noFill/>
          <a:ln>
            <a:noFill/>
          </a:ln>
        </p:spPr>
      </p:pic>
      <p:pic>
        <p:nvPicPr>
          <p:cNvPr id="4" name="Google Shape;82;p17">
            <a:extLst>
              <a:ext uri="{FF2B5EF4-FFF2-40B4-BE49-F238E27FC236}">
                <a16:creationId xmlns:a16="http://schemas.microsoft.com/office/drawing/2014/main" id="{34190219-957C-247D-D9E0-3A3759EDA53D}"/>
              </a:ext>
            </a:extLst>
          </p:cNvPr>
          <p:cNvPicPr preferRelativeResize="0"/>
          <p:nvPr/>
        </p:nvPicPr>
        <p:blipFill rotWithShape="1">
          <a:blip r:embed="rId5">
            <a:alphaModFix/>
          </a:blip>
          <a:srcRect l="11508" t="6800" r="73496" b="53792"/>
          <a:stretch/>
        </p:blipFill>
        <p:spPr>
          <a:xfrm>
            <a:off x="4047225" y="2571750"/>
            <a:ext cx="1325526" cy="1393348"/>
          </a:xfrm>
          <a:prstGeom prst="rect">
            <a:avLst/>
          </a:prstGeom>
          <a:noFill/>
          <a:ln>
            <a:noFill/>
          </a:ln>
        </p:spPr>
      </p:pic>
      <p:pic>
        <p:nvPicPr>
          <p:cNvPr id="5" name="Google Shape;96;p19">
            <a:extLst>
              <a:ext uri="{FF2B5EF4-FFF2-40B4-BE49-F238E27FC236}">
                <a16:creationId xmlns:a16="http://schemas.microsoft.com/office/drawing/2014/main" id="{6A0FB011-DB55-648E-3404-0C40E4C97F12}"/>
              </a:ext>
            </a:extLst>
          </p:cNvPr>
          <p:cNvPicPr preferRelativeResize="0"/>
          <p:nvPr/>
        </p:nvPicPr>
        <p:blipFill rotWithShape="1">
          <a:blip r:embed="rId6">
            <a:alphaModFix/>
          </a:blip>
          <a:srcRect l="819" t="2426" r="82022" b="55202"/>
          <a:stretch/>
        </p:blipFill>
        <p:spPr>
          <a:xfrm>
            <a:off x="5714996" y="2766994"/>
            <a:ext cx="1240854" cy="1201533"/>
          </a:xfrm>
          <a:prstGeom prst="rect">
            <a:avLst/>
          </a:prstGeom>
          <a:noFill/>
          <a:ln>
            <a:noFill/>
          </a:ln>
        </p:spPr>
      </p:pic>
      <p:pic>
        <p:nvPicPr>
          <p:cNvPr id="6" name="Google Shape;82;p17">
            <a:extLst>
              <a:ext uri="{FF2B5EF4-FFF2-40B4-BE49-F238E27FC236}">
                <a16:creationId xmlns:a16="http://schemas.microsoft.com/office/drawing/2014/main" id="{1A5F1588-B3B9-59BD-5C46-0B67C6BA0048}"/>
              </a:ext>
            </a:extLst>
          </p:cNvPr>
          <p:cNvPicPr preferRelativeResize="0"/>
          <p:nvPr/>
        </p:nvPicPr>
        <p:blipFill rotWithShape="1">
          <a:blip r:embed="rId5">
            <a:alphaModFix/>
          </a:blip>
          <a:srcRect l="11508" t="6800" r="73496" b="88088"/>
          <a:stretch/>
        </p:blipFill>
        <p:spPr>
          <a:xfrm>
            <a:off x="5672660" y="2559862"/>
            <a:ext cx="1325526" cy="180755"/>
          </a:xfrm>
          <a:prstGeom prst="rect">
            <a:avLst/>
          </a:prstGeom>
          <a:noFill/>
          <a:ln>
            <a:noFill/>
          </a:ln>
        </p:spPr>
      </p:pic>
      <p:sp>
        <p:nvSpPr>
          <p:cNvPr id="8" name="TextBox 7">
            <a:extLst>
              <a:ext uri="{FF2B5EF4-FFF2-40B4-BE49-F238E27FC236}">
                <a16:creationId xmlns:a16="http://schemas.microsoft.com/office/drawing/2014/main" id="{42DE5E17-F21B-4E52-50B9-14CA71C1A0CA}"/>
              </a:ext>
            </a:extLst>
          </p:cNvPr>
          <p:cNvSpPr txBox="1"/>
          <p:nvPr/>
        </p:nvSpPr>
        <p:spPr>
          <a:xfrm>
            <a:off x="4022208" y="1921954"/>
            <a:ext cx="1375560" cy="553998"/>
          </a:xfrm>
          <a:prstGeom prst="rect">
            <a:avLst/>
          </a:prstGeom>
          <a:noFill/>
        </p:spPr>
        <p:txBody>
          <a:bodyPr wrap="square" rtlCol="0">
            <a:spAutoFit/>
          </a:bodyPr>
          <a:lstStyle/>
          <a:p>
            <a:r>
              <a:rPr lang="en-US" sz="1000" dirty="0"/>
              <a:t>1 sample/class</a:t>
            </a:r>
          </a:p>
          <a:p>
            <a:r>
              <a:rPr lang="en-US" sz="1000" dirty="0"/>
              <a:t>Train Accuracy: 90% </a:t>
            </a:r>
          </a:p>
          <a:p>
            <a:r>
              <a:rPr lang="en-US" sz="1000" dirty="0"/>
              <a:t>Test Accuracy: 25% </a:t>
            </a:r>
            <a:endParaRPr lang="en-IN" sz="1000" dirty="0"/>
          </a:p>
        </p:txBody>
      </p:sp>
      <p:sp>
        <p:nvSpPr>
          <p:cNvPr id="9" name="TextBox 8">
            <a:extLst>
              <a:ext uri="{FF2B5EF4-FFF2-40B4-BE49-F238E27FC236}">
                <a16:creationId xmlns:a16="http://schemas.microsoft.com/office/drawing/2014/main" id="{3F60B7DB-F6C2-DB76-D1D2-68975B517DF8}"/>
              </a:ext>
            </a:extLst>
          </p:cNvPr>
          <p:cNvSpPr txBox="1"/>
          <p:nvPr/>
        </p:nvSpPr>
        <p:spPr>
          <a:xfrm>
            <a:off x="5672660" y="1921954"/>
            <a:ext cx="1566636" cy="553998"/>
          </a:xfrm>
          <a:prstGeom prst="rect">
            <a:avLst/>
          </a:prstGeom>
          <a:noFill/>
        </p:spPr>
        <p:txBody>
          <a:bodyPr wrap="square" rtlCol="0">
            <a:spAutoFit/>
          </a:bodyPr>
          <a:lstStyle/>
          <a:p>
            <a:r>
              <a:rPr lang="en-US" sz="1000" dirty="0"/>
              <a:t>10 samples/class</a:t>
            </a:r>
          </a:p>
          <a:p>
            <a:r>
              <a:rPr lang="en-US" sz="1000" dirty="0"/>
              <a:t>Train Accuracy: 61% </a:t>
            </a:r>
          </a:p>
          <a:p>
            <a:r>
              <a:rPr lang="en-US" sz="1000" dirty="0"/>
              <a:t>Test Accuracy: 38% </a:t>
            </a:r>
            <a:endParaRPr lang="en-IN" sz="1000" dirty="0"/>
          </a:p>
        </p:txBody>
      </p:sp>
      <p:sp>
        <p:nvSpPr>
          <p:cNvPr id="10" name="TextBox 9">
            <a:extLst>
              <a:ext uri="{FF2B5EF4-FFF2-40B4-BE49-F238E27FC236}">
                <a16:creationId xmlns:a16="http://schemas.microsoft.com/office/drawing/2014/main" id="{4CE21717-24B2-57CF-174C-84869951F463}"/>
              </a:ext>
            </a:extLst>
          </p:cNvPr>
          <p:cNvSpPr txBox="1"/>
          <p:nvPr/>
        </p:nvSpPr>
        <p:spPr>
          <a:xfrm>
            <a:off x="4047225" y="3991475"/>
            <a:ext cx="1775645" cy="553998"/>
          </a:xfrm>
          <a:prstGeom prst="rect">
            <a:avLst/>
          </a:prstGeom>
          <a:noFill/>
        </p:spPr>
        <p:txBody>
          <a:bodyPr wrap="square" rtlCol="0">
            <a:spAutoFit/>
          </a:bodyPr>
          <a:lstStyle/>
          <a:p>
            <a:r>
              <a:rPr lang="en-US" sz="1000" b="1" dirty="0"/>
              <a:t>100 samples/class</a:t>
            </a:r>
          </a:p>
          <a:p>
            <a:r>
              <a:rPr lang="en-US" sz="1000" b="1" dirty="0"/>
              <a:t>Train Accuracy: 81.4% </a:t>
            </a:r>
          </a:p>
          <a:p>
            <a:r>
              <a:rPr lang="en-US" sz="1000" b="1" dirty="0"/>
              <a:t>Test Accuracy: 75% </a:t>
            </a:r>
            <a:endParaRPr lang="en-IN" sz="1000" b="1" dirty="0"/>
          </a:p>
        </p:txBody>
      </p:sp>
      <p:sp>
        <p:nvSpPr>
          <p:cNvPr id="11" name="TextBox 10">
            <a:extLst>
              <a:ext uri="{FF2B5EF4-FFF2-40B4-BE49-F238E27FC236}">
                <a16:creationId xmlns:a16="http://schemas.microsoft.com/office/drawing/2014/main" id="{7CBB0B47-4DE4-17D8-0A2C-6C5D57F2FFBE}"/>
              </a:ext>
            </a:extLst>
          </p:cNvPr>
          <p:cNvSpPr txBox="1"/>
          <p:nvPr/>
        </p:nvSpPr>
        <p:spPr>
          <a:xfrm>
            <a:off x="5672660" y="3991475"/>
            <a:ext cx="1775645" cy="553998"/>
          </a:xfrm>
          <a:prstGeom prst="rect">
            <a:avLst/>
          </a:prstGeom>
          <a:noFill/>
        </p:spPr>
        <p:txBody>
          <a:bodyPr wrap="square" rtlCol="0">
            <a:spAutoFit/>
          </a:bodyPr>
          <a:lstStyle/>
          <a:p>
            <a:r>
              <a:rPr lang="en-US" sz="1000" dirty="0"/>
              <a:t>500 samples/class</a:t>
            </a:r>
          </a:p>
          <a:p>
            <a:r>
              <a:rPr lang="en-US" sz="1000" dirty="0"/>
              <a:t>Train Accuracy: 71.14% </a:t>
            </a:r>
          </a:p>
          <a:p>
            <a:r>
              <a:rPr lang="en-US" sz="1000" dirty="0"/>
              <a:t>Test Accuracy: 69% </a:t>
            </a:r>
            <a:endParaRPr lang="en-IN" sz="1000" dirty="0"/>
          </a:p>
        </p:txBody>
      </p:sp>
    </p:spTree>
    <p:extLst>
      <p:ext uri="{BB962C8B-B14F-4D97-AF65-F5344CB8AC3E}">
        <p14:creationId xmlns:p14="http://schemas.microsoft.com/office/powerpoint/2010/main" val="361324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FA6BE-6646-05EA-944C-DAE1F3230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B996-640F-F3C8-1518-84FD6E7C4A0B}"/>
              </a:ext>
            </a:extLst>
          </p:cNvPr>
          <p:cNvSpPr>
            <a:spLocks noGrp="1"/>
          </p:cNvSpPr>
          <p:nvPr>
            <p:ph type="title"/>
          </p:nvPr>
        </p:nvSpPr>
        <p:spPr/>
        <p:txBody>
          <a:bodyPr>
            <a:normAutofit fontScale="90000"/>
          </a:bodyPr>
          <a:lstStyle/>
          <a:p>
            <a:r>
              <a:rPr lang="en-US" dirty="0"/>
              <a:t>Layout of the Talk</a:t>
            </a:r>
            <a:endParaRPr lang="en-IN" dirty="0"/>
          </a:p>
        </p:txBody>
      </p:sp>
      <p:sp>
        <p:nvSpPr>
          <p:cNvPr id="3" name="Text Placeholder 2">
            <a:extLst>
              <a:ext uri="{FF2B5EF4-FFF2-40B4-BE49-F238E27FC236}">
                <a16:creationId xmlns:a16="http://schemas.microsoft.com/office/drawing/2014/main" id="{451ADBDF-C74D-BFC7-CA10-E65D7C01C9CB}"/>
              </a:ext>
            </a:extLst>
          </p:cNvPr>
          <p:cNvSpPr>
            <a:spLocks noGrp="1"/>
          </p:cNvSpPr>
          <p:nvPr>
            <p:ph type="body" idx="1"/>
          </p:nvPr>
        </p:nvSpPr>
        <p:spPr/>
        <p:txBody>
          <a:bodyPr/>
          <a:lstStyle/>
          <a:p>
            <a:r>
              <a:rPr lang="en-US" dirty="0"/>
              <a:t>Motivation</a:t>
            </a:r>
          </a:p>
          <a:p>
            <a:r>
              <a:rPr lang="en-US" dirty="0"/>
              <a:t>Training of spike-time-dependent-plasticity(STDP)-enabled SNN for handwritten digit recognition (MNIST), and modeling the digit-learning aspect of long-term memory (LTM) through this SNN.</a:t>
            </a:r>
          </a:p>
          <a:p>
            <a:r>
              <a:rPr lang="en-US" u="sng" dirty="0"/>
              <a:t>Modeling the network of sensory neurons, visuo-spatial sketchpad of working memory, and LTM through SNN, and demonstrating digit recollection </a:t>
            </a:r>
          </a:p>
          <a:p>
            <a:r>
              <a:rPr lang="en-IN" dirty="0"/>
              <a:t>Future Work</a:t>
            </a:r>
          </a:p>
        </p:txBody>
      </p:sp>
    </p:spTree>
    <p:extLst>
      <p:ext uri="{BB962C8B-B14F-4D97-AF65-F5344CB8AC3E}">
        <p14:creationId xmlns:p14="http://schemas.microsoft.com/office/powerpoint/2010/main" val="253655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04641" y="27644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Complete Visual Memory System</a:t>
            </a:r>
            <a:endParaRPr dirty="0"/>
          </a:p>
        </p:txBody>
      </p:sp>
      <p:pic>
        <p:nvPicPr>
          <p:cNvPr id="2" name="Picture 1">
            <a:extLst>
              <a:ext uri="{FF2B5EF4-FFF2-40B4-BE49-F238E27FC236}">
                <a16:creationId xmlns:a16="http://schemas.microsoft.com/office/drawing/2014/main" id="{5D7A67CA-980C-7B2E-AD05-47D8A8C83DE2}"/>
              </a:ext>
            </a:extLst>
          </p:cNvPr>
          <p:cNvPicPr>
            <a:picLocks noChangeAspect="1"/>
          </p:cNvPicPr>
          <p:nvPr/>
        </p:nvPicPr>
        <p:blipFill rotWithShape="1">
          <a:blip r:embed="rId3"/>
          <a:srcRect b="68579"/>
          <a:stretch/>
        </p:blipFill>
        <p:spPr>
          <a:xfrm>
            <a:off x="166580" y="1237807"/>
            <a:ext cx="8796722" cy="36292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04641" y="27644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Complete Visual Memory System</a:t>
            </a:r>
            <a:endParaRPr dirty="0"/>
          </a:p>
        </p:txBody>
      </p:sp>
      <p:pic>
        <p:nvPicPr>
          <p:cNvPr id="4" name="Picture 3">
            <a:extLst>
              <a:ext uri="{FF2B5EF4-FFF2-40B4-BE49-F238E27FC236}">
                <a16:creationId xmlns:a16="http://schemas.microsoft.com/office/drawing/2014/main" id="{A12574F4-1BF2-C1D4-902D-12A6453BEC1A}"/>
              </a:ext>
            </a:extLst>
          </p:cNvPr>
          <p:cNvPicPr>
            <a:picLocks noChangeAspect="1"/>
          </p:cNvPicPr>
          <p:nvPr/>
        </p:nvPicPr>
        <p:blipFill rotWithShape="1">
          <a:blip r:embed="rId3"/>
          <a:srcRect t="7712" b="38824"/>
          <a:stretch/>
        </p:blipFill>
        <p:spPr>
          <a:xfrm>
            <a:off x="2091017" y="988099"/>
            <a:ext cx="5401093" cy="3791549"/>
          </a:xfrm>
          <a:prstGeom prst="rect">
            <a:avLst/>
          </a:prstGeom>
        </p:spPr>
      </p:pic>
      <p:pic>
        <p:nvPicPr>
          <p:cNvPr id="10" name="Picture 9">
            <a:extLst>
              <a:ext uri="{FF2B5EF4-FFF2-40B4-BE49-F238E27FC236}">
                <a16:creationId xmlns:a16="http://schemas.microsoft.com/office/drawing/2014/main" id="{CAE972DC-399C-E9E5-DA72-E6845F579406}"/>
              </a:ext>
            </a:extLst>
          </p:cNvPr>
          <p:cNvPicPr>
            <a:picLocks noChangeAspect="1"/>
          </p:cNvPicPr>
          <p:nvPr/>
        </p:nvPicPr>
        <p:blipFill>
          <a:blip r:embed="rId4"/>
          <a:stretch>
            <a:fillRect/>
          </a:stretch>
        </p:blipFill>
        <p:spPr>
          <a:xfrm>
            <a:off x="309230" y="2182014"/>
            <a:ext cx="1676400" cy="1676400"/>
          </a:xfrm>
          <a:prstGeom prst="rect">
            <a:avLst/>
          </a:prstGeom>
        </p:spPr>
      </p:pic>
      <p:pic>
        <p:nvPicPr>
          <p:cNvPr id="12" name="Picture 11">
            <a:extLst>
              <a:ext uri="{FF2B5EF4-FFF2-40B4-BE49-F238E27FC236}">
                <a16:creationId xmlns:a16="http://schemas.microsoft.com/office/drawing/2014/main" id="{01CFE0C0-A847-64A0-EC53-669F110AAFE6}"/>
              </a:ext>
            </a:extLst>
          </p:cNvPr>
          <p:cNvPicPr>
            <a:picLocks noChangeAspect="1"/>
          </p:cNvPicPr>
          <p:nvPr/>
        </p:nvPicPr>
        <p:blipFill rotWithShape="1">
          <a:blip r:embed="rId5"/>
          <a:srcRect l="14250" t="3203" r="68716" b="91032"/>
          <a:stretch/>
        </p:blipFill>
        <p:spPr>
          <a:xfrm>
            <a:off x="1618383" y="2866769"/>
            <a:ext cx="734493" cy="326440"/>
          </a:xfrm>
          <a:prstGeom prst="rect">
            <a:avLst/>
          </a:prstGeom>
        </p:spPr>
      </p:pic>
    </p:spTree>
    <p:extLst>
      <p:ext uri="{BB962C8B-B14F-4D97-AF65-F5344CB8AC3E}">
        <p14:creationId xmlns:p14="http://schemas.microsoft.com/office/powerpoint/2010/main" val="41596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Recapitulation for Complete Visual Memory System: Unbiased Samples</a:t>
            </a:r>
            <a:endParaRPr dirty="0"/>
          </a:p>
        </p:txBody>
      </p:sp>
      <p:sp>
        <p:nvSpPr>
          <p:cNvPr id="116" name="Google Shape;116;p22"/>
          <p:cNvSpPr txBox="1"/>
          <p:nvPr/>
        </p:nvSpPr>
        <p:spPr>
          <a:xfrm>
            <a:off x="311700" y="1278135"/>
            <a:ext cx="88995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Train accuracy: 70.5% (Trained on 100 unbiased samples per class)</a:t>
            </a:r>
            <a:endParaRPr sz="1800" dirty="0">
              <a:solidFill>
                <a:schemeClr val="dk2"/>
              </a:solidFill>
            </a:endParaRPr>
          </a:p>
          <a:p>
            <a:pPr marL="0" lvl="0" indent="0" algn="l" rtl="0">
              <a:spcBef>
                <a:spcPts val="0"/>
              </a:spcBef>
              <a:spcAft>
                <a:spcPts val="0"/>
              </a:spcAft>
              <a:buNone/>
            </a:pPr>
            <a:r>
              <a:rPr lang="en" sz="1800" b="1" dirty="0">
                <a:solidFill>
                  <a:schemeClr val="dk2"/>
                </a:solidFill>
              </a:rPr>
              <a:t>Recapitulation</a:t>
            </a:r>
            <a:r>
              <a:rPr lang="en" sz="1800" dirty="0">
                <a:solidFill>
                  <a:schemeClr val="dk2"/>
                </a:solidFill>
              </a:rPr>
              <a:t> (Excitations viewed in working memory):</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117" name="Google Shape;117;p22"/>
          <p:cNvPicPr preferRelativeResize="0"/>
          <p:nvPr/>
        </p:nvPicPr>
        <p:blipFill rotWithShape="1">
          <a:blip r:embed="rId3">
            <a:alphaModFix/>
          </a:blip>
          <a:srcRect t="9649"/>
          <a:stretch/>
        </p:blipFill>
        <p:spPr>
          <a:xfrm>
            <a:off x="1380750" y="2057400"/>
            <a:ext cx="6382501" cy="282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Recapitulation for Complete Visual Memory System: Biased Samples</a:t>
            </a:r>
            <a:endParaRPr dirty="0"/>
          </a:p>
        </p:txBody>
      </p:sp>
      <p:sp>
        <p:nvSpPr>
          <p:cNvPr id="131" name="Google Shape;131;p24"/>
          <p:cNvSpPr txBox="1"/>
          <p:nvPr/>
        </p:nvSpPr>
        <p:spPr>
          <a:xfrm>
            <a:off x="311700" y="1381736"/>
            <a:ext cx="9021751" cy="15032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2"/>
                </a:solidFill>
              </a:rPr>
              <a:t>A biased dataset was generated by choosing images from each class that look very similar,</a:t>
            </a:r>
          </a:p>
          <a:p>
            <a:pPr marL="0" lvl="0" indent="0" algn="l" rtl="0">
              <a:spcBef>
                <a:spcPts val="0"/>
              </a:spcBef>
              <a:spcAft>
                <a:spcPts val="0"/>
              </a:spcAft>
              <a:buNone/>
            </a:pPr>
            <a:r>
              <a:rPr lang="en" b="1" dirty="0">
                <a:solidFill>
                  <a:schemeClr val="dk2"/>
                </a:solidFill>
              </a:rPr>
              <a:t>according to Euclidean distance</a:t>
            </a:r>
            <a:r>
              <a:rPr lang="en" dirty="0">
                <a:solidFill>
                  <a:schemeClr val="dk2"/>
                </a:solidFill>
              </a:rPr>
              <a:t>.</a:t>
            </a:r>
          </a:p>
          <a:p>
            <a:pPr marL="0" lvl="0" indent="0" algn="l" rtl="0">
              <a:spcBef>
                <a:spcPts val="0"/>
              </a:spcBef>
              <a:spcAft>
                <a:spcPts val="0"/>
              </a:spcAft>
              <a:buNone/>
            </a:pPr>
            <a:r>
              <a:rPr lang="en" dirty="0">
                <a:solidFill>
                  <a:schemeClr val="dk2"/>
                </a:solidFill>
              </a:rPr>
              <a:t>Train accuracy: 92.2% (Trained on 100 samples per class)</a:t>
            </a:r>
            <a:endParaRPr dirty="0">
              <a:solidFill>
                <a:schemeClr val="dk2"/>
              </a:solidFill>
            </a:endParaRPr>
          </a:p>
          <a:p>
            <a:pPr marL="0" lvl="0" indent="0" algn="l" rtl="0">
              <a:spcBef>
                <a:spcPts val="0"/>
              </a:spcBef>
              <a:spcAft>
                <a:spcPts val="0"/>
              </a:spcAft>
              <a:buNone/>
            </a:pPr>
            <a:r>
              <a:rPr lang="en" dirty="0">
                <a:solidFill>
                  <a:schemeClr val="dk2"/>
                </a:solidFill>
              </a:rPr>
              <a:t>Recapitulation (Excitations viewed in working memory):</a:t>
            </a:r>
            <a:endParaRPr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132" name="Google Shape;132;p24"/>
          <p:cNvPicPr preferRelativeResize="0"/>
          <p:nvPr/>
        </p:nvPicPr>
        <p:blipFill rotWithShape="1">
          <a:blip r:embed="rId3">
            <a:alphaModFix/>
          </a:blip>
          <a:srcRect l="10134" t="5480" r="8593" b="7613"/>
          <a:stretch/>
        </p:blipFill>
        <p:spPr>
          <a:xfrm>
            <a:off x="1641830" y="2445488"/>
            <a:ext cx="5982587" cy="2558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DD36-A2CE-9A23-7A66-A9DE8457D6F7}"/>
              </a:ext>
            </a:extLst>
          </p:cNvPr>
          <p:cNvSpPr>
            <a:spLocks noGrp="1"/>
          </p:cNvSpPr>
          <p:nvPr>
            <p:ph type="title"/>
          </p:nvPr>
        </p:nvSpPr>
        <p:spPr/>
        <p:txBody>
          <a:bodyPr>
            <a:normAutofit fontScale="90000"/>
          </a:bodyPr>
          <a:lstStyle/>
          <a:p>
            <a:r>
              <a:rPr lang="en-US" dirty="0"/>
              <a:t>Layout of the Talk</a:t>
            </a:r>
            <a:endParaRPr lang="en-IN" dirty="0"/>
          </a:p>
        </p:txBody>
      </p:sp>
      <p:sp>
        <p:nvSpPr>
          <p:cNvPr id="3" name="Text Placeholder 2">
            <a:extLst>
              <a:ext uri="{FF2B5EF4-FFF2-40B4-BE49-F238E27FC236}">
                <a16:creationId xmlns:a16="http://schemas.microsoft.com/office/drawing/2014/main" id="{F499DA93-5270-2BCD-9338-785EE5A9C0AE}"/>
              </a:ext>
            </a:extLst>
          </p:cNvPr>
          <p:cNvSpPr>
            <a:spLocks noGrp="1"/>
          </p:cNvSpPr>
          <p:nvPr>
            <p:ph type="body" idx="1"/>
          </p:nvPr>
        </p:nvSpPr>
        <p:spPr/>
        <p:txBody>
          <a:bodyPr/>
          <a:lstStyle/>
          <a:p>
            <a:r>
              <a:rPr lang="en-US" u="sng" dirty="0"/>
              <a:t>Motivation</a:t>
            </a:r>
          </a:p>
          <a:p>
            <a:r>
              <a:rPr lang="en-US" dirty="0"/>
              <a:t>Training of spike-time-dependent-plasticity(STDP)-enabled SNN for handwritten digit recognition (MNIST)</a:t>
            </a:r>
          </a:p>
          <a:p>
            <a:r>
              <a:rPr lang="en-US" dirty="0"/>
              <a:t>Modeling the digit-learning aspect of long-term memory (LTM) through the above SNN</a:t>
            </a:r>
          </a:p>
          <a:p>
            <a:r>
              <a:rPr lang="en-US" dirty="0"/>
              <a:t>Modeling the network of sensory neurons, visuo-spatial sketchpad of working memory, and LTM through SNN, and demonstrating digit recollection </a:t>
            </a:r>
          </a:p>
          <a:p>
            <a:r>
              <a:rPr lang="en-IN" dirty="0"/>
              <a:t>Future Work</a:t>
            </a:r>
          </a:p>
        </p:txBody>
      </p:sp>
    </p:spTree>
    <p:extLst>
      <p:ext uri="{BB962C8B-B14F-4D97-AF65-F5344CB8AC3E}">
        <p14:creationId xmlns:p14="http://schemas.microsoft.com/office/powerpoint/2010/main" val="154108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7;p22">
            <a:extLst>
              <a:ext uri="{FF2B5EF4-FFF2-40B4-BE49-F238E27FC236}">
                <a16:creationId xmlns:a16="http://schemas.microsoft.com/office/drawing/2014/main" id="{064694CB-881D-44EB-19B2-167C6DAC0475}"/>
              </a:ext>
            </a:extLst>
          </p:cNvPr>
          <p:cNvPicPr preferRelativeResize="0"/>
          <p:nvPr/>
        </p:nvPicPr>
        <p:blipFill rotWithShape="1">
          <a:blip r:embed="rId2">
            <a:alphaModFix/>
          </a:blip>
          <a:srcRect l="791" t="15272" r="893" b="2170"/>
          <a:stretch/>
        </p:blipFill>
        <p:spPr>
          <a:xfrm>
            <a:off x="1840395" y="187187"/>
            <a:ext cx="5463210" cy="2165074"/>
          </a:xfrm>
          <a:prstGeom prst="rect">
            <a:avLst/>
          </a:prstGeom>
          <a:noFill/>
          <a:ln>
            <a:noFill/>
          </a:ln>
        </p:spPr>
      </p:pic>
      <p:pic>
        <p:nvPicPr>
          <p:cNvPr id="7" name="Google Shape;132;p24">
            <a:extLst>
              <a:ext uri="{FF2B5EF4-FFF2-40B4-BE49-F238E27FC236}">
                <a16:creationId xmlns:a16="http://schemas.microsoft.com/office/drawing/2014/main" id="{A3DBEB50-637C-38C1-1C3E-C671ED301E6A}"/>
              </a:ext>
            </a:extLst>
          </p:cNvPr>
          <p:cNvPicPr preferRelativeResize="0"/>
          <p:nvPr/>
        </p:nvPicPr>
        <p:blipFill rotWithShape="1">
          <a:blip r:embed="rId3">
            <a:alphaModFix/>
          </a:blip>
          <a:srcRect l="12224" t="7715" r="9553" b="11046"/>
          <a:stretch/>
        </p:blipFill>
        <p:spPr>
          <a:xfrm>
            <a:off x="1840395" y="2791239"/>
            <a:ext cx="5463209" cy="2165074"/>
          </a:xfrm>
          <a:prstGeom prst="rect">
            <a:avLst/>
          </a:prstGeom>
          <a:noFill/>
          <a:ln>
            <a:noFill/>
          </a:ln>
        </p:spPr>
      </p:pic>
      <p:sp>
        <p:nvSpPr>
          <p:cNvPr id="8" name="TextBox 7">
            <a:extLst>
              <a:ext uri="{FF2B5EF4-FFF2-40B4-BE49-F238E27FC236}">
                <a16:creationId xmlns:a16="http://schemas.microsoft.com/office/drawing/2014/main" id="{0BCEC856-34AE-0E12-D51A-FA389F5BEF6E}"/>
              </a:ext>
            </a:extLst>
          </p:cNvPr>
          <p:cNvSpPr txBox="1"/>
          <p:nvPr/>
        </p:nvSpPr>
        <p:spPr>
          <a:xfrm>
            <a:off x="1444487" y="187187"/>
            <a:ext cx="477078" cy="323165"/>
          </a:xfrm>
          <a:prstGeom prst="rect">
            <a:avLst/>
          </a:prstGeom>
          <a:noFill/>
        </p:spPr>
        <p:txBody>
          <a:bodyPr wrap="square" rtlCol="0">
            <a:spAutoFit/>
          </a:bodyPr>
          <a:lstStyle/>
          <a:p>
            <a:r>
              <a:rPr lang="en-US" sz="1500" b="1" dirty="0"/>
              <a:t>(a)</a:t>
            </a:r>
            <a:endParaRPr lang="en-IN" sz="1500" b="1" dirty="0"/>
          </a:p>
        </p:txBody>
      </p:sp>
      <p:sp>
        <p:nvSpPr>
          <p:cNvPr id="9" name="TextBox 8">
            <a:extLst>
              <a:ext uri="{FF2B5EF4-FFF2-40B4-BE49-F238E27FC236}">
                <a16:creationId xmlns:a16="http://schemas.microsoft.com/office/drawing/2014/main" id="{7955FE62-E010-4F47-9B7B-ED2633F7D5FB}"/>
              </a:ext>
            </a:extLst>
          </p:cNvPr>
          <p:cNvSpPr txBox="1"/>
          <p:nvPr/>
        </p:nvSpPr>
        <p:spPr>
          <a:xfrm>
            <a:off x="1444487" y="2791239"/>
            <a:ext cx="477078" cy="323165"/>
          </a:xfrm>
          <a:prstGeom prst="rect">
            <a:avLst/>
          </a:prstGeom>
          <a:noFill/>
        </p:spPr>
        <p:txBody>
          <a:bodyPr wrap="square" rtlCol="0">
            <a:spAutoFit/>
          </a:bodyPr>
          <a:lstStyle/>
          <a:p>
            <a:r>
              <a:rPr lang="en-US" sz="1500" b="1" dirty="0"/>
              <a:t>(b)</a:t>
            </a:r>
            <a:endParaRPr lang="en-IN" sz="1500" b="1" dirty="0"/>
          </a:p>
        </p:txBody>
      </p:sp>
    </p:spTree>
    <p:extLst>
      <p:ext uri="{BB962C8B-B14F-4D97-AF65-F5344CB8AC3E}">
        <p14:creationId xmlns:p14="http://schemas.microsoft.com/office/powerpoint/2010/main" val="2277807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37D4-3F12-5174-8490-27296468F047}"/>
              </a:ext>
            </a:extLst>
          </p:cNvPr>
          <p:cNvSpPr>
            <a:spLocks noGrp="1"/>
          </p:cNvSpPr>
          <p:nvPr>
            <p:ph type="title"/>
          </p:nvPr>
        </p:nvSpPr>
        <p:spPr/>
        <p:txBody>
          <a:bodyPr>
            <a:normAutofit fontScale="90000"/>
          </a:bodyPr>
          <a:lstStyle/>
          <a:p>
            <a:r>
              <a:rPr lang="en-US" dirty="0"/>
              <a:t>Retention - Schematic</a:t>
            </a:r>
            <a:endParaRPr lang="en-IN" dirty="0"/>
          </a:p>
        </p:txBody>
      </p:sp>
      <p:pic>
        <p:nvPicPr>
          <p:cNvPr id="4" name="Picture 3">
            <a:extLst>
              <a:ext uri="{FF2B5EF4-FFF2-40B4-BE49-F238E27FC236}">
                <a16:creationId xmlns:a16="http://schemas.microsoft.com/office/drawing/2014/main" id="{5AF8A0A4-643D-618B-45AD-0B224C7F20A9}"/>
              </a:ext>
            </a:extLst>
          </p:cNvPr>
          <p:cNvPicPr>
            <a:picLocks noChangeAspect="1"/>
          </p:cNvPicPr>
          <p:nvPr/>
        </p:nvPicPr>
        <p:blipFill rotWithShape="1">
          <a:blip r:embed="rId2"/>
          <a:srcRect t="35831" b="34126"/>
          <a:stretch/>
        </p:blipFill>
        <p:spPr>
          <a:xfrm>
            <a:off x="568560" y="1241922"/>
            <a:ext cx="8006880" cy="3158500"/>
          </a:xfrm>
          <a:prstGeom prst="rect">
            <a:avLst/>
          </a:prstGeom>
        </p:spPr>
      </p:pic>
    </p:spTree>
    <p:extLst>
      <p:ext uri="{BB962C8B-B14F-4D97-AF65-F5344CB8AC3E}">
        <p14:creationId xmlns:p14="http://schemas.microsoft.com/office/powerpoint/2010/main" val="663648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Retention </a:t>
            </a:r>
            <a:endParaRPr/>
          </a:p>
        </p:txBody>
      </p:sp>
      <p:sp>
        <p:nvSpPr>
          <p:cNvPr id="138" name="Google Shape;138;p25"/>
          <p:cNvSpPr txBox="1"/>
          <p:nvPr/>
        </p:nvSpPr>
        <p:spPr>
          <a:xfrm>
            <a:off x="311700" y="909488"/>
            <a:ext cx="88995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A single input is applied between t=0 and t=110us. Input is switched off after that. Excitations are viewed in working memory (Intervals: 0-110us and 110-220us), for different values of relay weights.</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139" name="Google Shape;139;p25"/>
          <p:cNvPicPr preferRelativeResize="0"/>
          <p:nvPr/>
        </p:nvPicPr>
        <p:blipFill>
          <a:blip r:embed="rId3">
            <a:alphaModFix/>
          </a:blip>
          <a:stretch>
            <a:fillRect/>
          </a:stretch>
        </p:blipFill>
        <p:spPr>
          <a:xfrm>
            <a:off x="3124763" y="1989025"/>
            <a:ext cx="2894475" cy="1553000"/>
          </a:xfrm>
          <a:prstGeom prst="rect">
            <a:avLst/>
          </a:prstGeom>
          <a:noFill/>
          <a:ln>
            <a:noFill/>
          </a:ln>
        </p:spPr>
      </p:pic>
      <p:sp>
        <p:nvSpPr>
          <p:cNvPr id="140" name="Google Shape;140;p25"/>
          <p:cNvSpPr txBox="1"/>
          <p:nvPr/>
        </p:nvSpPr>
        <p:spPr>
          <a:xfrm>
            <a:off x="3988094" y="3600000"/>
            <a:ext cx="14184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w = 800</a:t>
            </a:r>
            <a:endParaRPr sz="1800" dirty="0">
              <a:solidFill>
                <a:schemeClr val="dk2"/>
              </a:solidFill>
            </a:endParaRPr>
          </a:p>
        </p:txBody>
      </p:sp>
      <p:pic>
        <p:nvPicPr>
          <p:cNvPr id="141" name="Google Shape;141;p25"/>
          <p:cNvPicPr preferRelativeResize="0"/>
          <p:nvPr/>
        </p:nvPicPr>
        <p:blipFill>
          <a:blip r:embed="rId4">
            <a:alphaModFix/>
          </a:blip>
          <a:stretch>
            <a:fillRect/>
          </a:stretch>
        </p:blipFill>
        <p:spPr>
          <a:xfrm>
            <a:off x="0" y="1980713"/>
            <a:ext cx="2894450" cy="1569623"/>
          </a:xfrm>
          <a:prstGeom prst="rect">
            <a:avLst/>
          </a:prstGeom>
          <a:noFill/>
          <a:ln>
            <a:noFill/>
          </a:ln>
        </p:spPr>
      </p:pic>
      <p:sp>
        <p:nvSpPr>
          <p:cNvPr id="142" name="Google Shape;142;p25"/>
          <p:cNvSpPr txBox="1"/>
          <p:nvPr/>
        </p:nvSpPr>
        <p:spPr>
          <a:xfrm>
            <a:off x="921325" y="3600000"/>
            <a:ext cx="11454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w = 3200</a:t>
            </a:r>
            <a:endParaRPr sz="1800" dirty="0">
              <a:solidFill>
                <a:schemeClr val="dk2"/>
              </a:solidFill>
            </a:endParaRPr>
          </a:p>
        </p:txBody>
      </p:sp>
      <p:pic>
        <p:nvPicPr>
          <p:cNvPr id="143" name="Google Shape;143;p25"/>
          <p:cNvPicPr preferRelativeResize="0"/>
          <p:nvPr/>
        </p:nvPicPr>
        <p:blipFill>
          <a:blip r:embed="rId5">
            <a:alphaModFix/>
          </a:blip>
          <a:stretch>
            <a:fillRect/>
          </a:stretch>
        </p:blipFill>
        <p:spPr>
          <a:xfrm>
            <a:off x="6174775" y="1972838"/>
            <a:ext cx="2894450" cy="1585383"/>
          </a:xfrm>
          <a:prstGeom prst="rect">
            <a:avLst/>
          </a:prstGeom>
          <a:noFill/>
          <a:ln>
            <a:noFill/>
          </a:ln>
        </p:spPr>
      </p:pic>
      <p:sp>
        <p:nvSpPr>
          <p:cNvPr id="144" name="Google Shape;144;p25"/>
          <p:cNvSpPr txBox="1"/>
          <p:nvPr/>
        </p:nvSpPr>
        <p:spPr>
          <a:xfrm>
            <a:off x="7068348" y="3600000"/>
            <a:ext cx="14184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2"/>
                </a:solidFill>
              </a:rPr>
              <a:t>w = 400</a:t>
            </a:r>
            <a:endParaRPr sz="1800" b="1" dirty="0">
              <a:solidFill>
                <a:schemeClr val="dk2"/>
              </a:solidFill>
            </a:endParaRPr>
          </a:p>
        </p:txBody>
      </p:sp>
      <p:sp>
        <p:nvSpPr>
          <p:cNvPr id="2" name="Rectangle 1">
            <a:extLst>
              <a:ext uri="{FF2B5EF4-FFF2-40B4-BE49-F238E27FC236}">
                <a16:creationId xmlns:a16="http://schemas.microsoft.com/office/drawing/2014/main" id="{F774198E-3C9E-9F33-0EC4-1EAF8A402FDD}"/>
              </a:ext>
            </a:extLst>
          </p:cNvPr>
          <p:cNvSpPr/>
          <p:nvPr/>
        </p:nvSpPr>
        <p:spPr>
          <a:xfrm>
            <a:off x="0" y="1972838"/>
            <a:ext cx="2969226" cy="20179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54826B53-7B3C-A18D-E0B7-273FA18B8C0D}"/>
              </a:ext>
            </a:extLst>
          </p:cNvPr>
          <p:cNvSpPr/>
          <p:nvPr/>
        </p:nvSpPr>
        <p:spPr>
          <a:xfrm>
            <a:off x="3087387" y="1970291"/>
            <a:ext cx="2969226" cy="20179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3CCB29D-55F0-37F3-4EC5-1CE41FE23756}"/>
              </a:ext>
            </a:extLst>
          </p:cNvPr>
          <p:cNvSpPr/>
          <p:nvPr/>
        </p:nvSpPr>
        <p:spPr>
          <a:xfrm>
            <a:off x="6174774" y="1965222"/>
            <a:ext cx="2969226" cy="20179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Retention </a:t>
            </a:r>
            <a:endParaRPr/>
          </a:p>
        </p:txBody>
      </p:sp>
      <p:sp>
        <p:nvSpPr>
          <p:cNvPr id="150" name="Google Shape;150;p26"/>
          <p:cNvSpPr txBox="1"/>
          <p:nvPr/>
        </p:nvSpPr>
        <p:spPr>
          <a:xfrm>
            <a:off x="311700" y="921181"/>
            <a:ext cx="88995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Apply a single input between t=0 and t=110us. Input is switched off after that. Excitations are viewed in working memory (2 intervals: 0-110us and 110-220us), for different values of relay weights. Note: </a:t>
            </a:r>
            <a:r>
              <a:rPr lang="en" sz="1800" b="1" dirty="0">
                <a:solidFill>
                  <a:schemeClr val="dk2"/>
                </a:solidFill>
              </a:rPr>
              <a:t>The stimulus is applied till t = 11s of the video</a:t>
            </a:r>
            <a:endParaRPr sz="1800" b="1" dirty="0">
              <a:solidFill>
                <a:schemeClr val="dk2"/>
              </a:solidFill>
            </a:endParaRPr>
          </a:p>
          <a:p>
            <a:pPr marL="0" lvl="0" indent="0" algn="l" rtl="0">
              <a:spcBef>
                <a:spcPts val="0"/>
              </a:spcBef>
              <a:spcAft>
                <a:spcPts val="0"/>
              </a:spcAft>
              <a:buNone/>
            </a:pPr>
            <a:endParaRPr sz="1800" dirty="0">
              <a:solidFill>
                <a:schemeClr val="dk2"/>
              </a:solidFill>
            </a:endParaRPr>
          </a:p>
        </p:txBody>
      </p:sp>
      <p:pic>
        <p:nvPicPr>
          <p:cNvPr id="152" name="Google Shape;152;p26"/>
          <p:cNvPicPr preferRelativeResize="0"/>
          <p:nvPr/>
        </p:nvPicPr>
        <p:blipFill>
          <a:blip r:embed="rId5">
            <a:alphaModFix/>
          </a:blip>
          <a:stretch>
            <a:fillRect/>
          </a:stretch>
        </p:blipFill>
        <p:spPr>
          <a:xfrm>
            <a:off x="4465400" y="3492975"/>
            <a:ext cx="3873175" cy="952200"/>
          </a:xfrm>
          <a:prstGeom prst="rect">
            <a:avLst/>
          </a:prstGeom>
          <a:noFill/>
          <a:ln>
            <a:noFill/>
          </a:ln>
        </p:spPr>
      </p:pic>
      <p:sp>
        <p:nvSpPr>
          <p:cNvPr id="153" name="Google Shape;153;p26"/>
          <p:cNvSpPr txBox="1"/>
          <p:nvPr/>
        </p:nvSpPr>
        <p:spPr>
          <a:xfrm>
            <a:off x="4465400" y="3250738"/>
            <a:ext cx="9804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0-110us</a:t>
            </a:r>
            <a:endParaRPr sz="1100">
              <a:solidFill>
                <a:schemeClr val="dk2"/>
              </a:solidFill>
            </a:endParaRPr>
          </a:p>
        </p:txBody>
      </p:sp>
      <p:sp>
        <p:nvSpPr>
          <p:cNvPr id="154" name="Google Shape;154;p26"/>
          <p:cNvSpPr txBox="1"/>
          <p:nvPr/>
        </p:nvSpPr>
        <p:spPr>
          <a:xfrm>
            <a:off x="5388150" y="3250750"/>
            <a:ext cx="11763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110-220us</a:t>
            </a:r>
            <a:endParaRPr sz="1100">
              <a:solidFill>
                <a:schemeClr val="dk2"/>
              </a:solidFill>
            </a:endParaRPr>
          </a:p>
        </p:txBody>
      </p:sp>
      <p:sp>
        <p:nvSpPr>
          <p:cNvPr id="155" name="Google Shape;155;p26"/>
          <p:cNvSpPr txBox="1"/>
          <p:nvPr/>
        </p:nvSpPr>
        <p:spPr>
          <a:xfrm>
            <a:off x="6393250" y="3250750"/>
            <a:ext cx="11763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220-330us</a:t>
            </a:r>
            <a:endParaRPr sz="1100">
              <a:solidFill>
                <a:schemeClr val="dk2"/>
              </a:solidFill>
            </a:endParaRPr>
          </a:p>
        </p:txBody>
      </p:sp>
      <p:sp>
        <p:nvSpPr>
          <p:cNvPr id="156" name="Google Shape;156;p26"/>
          <p:cNvSpPr txBox="1"/>
          <p:nvPr/>
        </p:nvSpPr>
        <p:spPr>
          <a:xfrm>
            <a:off x="7393400" y="3250738"/>
            <a:ext cx="12201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330-440us</a:t>
            </a:r>
            <a:endParaRPr sz="1100">
              <a:solidFill>
                <a:schemeClr val="dk2"/>
              </a:solidFill>
            </a:endParaRPr>
          </a:p>
        </p:txBody>
      </p:sp>
      <p:sp>
        <p:nvSpPr>
          <p:cNvPr id="3" name="Google Shape;164;p27">
            <a:extLst>
              <a:ext uri="{FF2B5EF4-FFF2-40B4-BE49-F238E27FC236}">
                <a16:creationId xmlns:a16="http://schemas.microsoft.com/office/drawing/2014/main" id="{2B4B47C7-FAEE-CED9-B840-6590A6B99F68}"/>
              </a:ext>
            </a:extLst>
          </p:cNvPr>
          <p:cNvSpPr txBox="1"/>
          <p:nvPr/>
        </p:nvSpPr>
        <p:spPr>
          <a:xfrm>
            <a:off x="4435752" y="2278137"/>
            <a:ext cx="4177748" cy="10995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The video is rescaled from us to s for viewing purposes (1us in reality is 1s in the video)</a:t>
            </a:r>
            <a:endParaRPr dirty="0">
              <a:solidFill>
                <a:schemeClr val="dk2"/>
              </a:solidFill>
            </a:endParaRPr>
          </a:p>
        </p:txBody>
      </p:sp>
      <p:pic>
        <p:nvPicPr>
          <p:cNvPr id="5" name="retention_video_annot">
            <a:hlinkClick r:id="" action="ppaction://media"/>
            <a:extLst>
              <a:ext uri="{FF2B5EF4-FFF2-40B4-BE49-F238E27FC236}">
                <a16:creationId xmlns:a16="http://schemas.microsoft.com/office/drawing/2014/main" id="{87288958-249E-B411-CD39-5681685425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1456" y="2198832"/>
            <a:ext cx="2806846" cy="2806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27B9-AA00-6C4A-9C6F-C32D3A9E232A}"/>
              </a:ext>
            </a:extLst>
          </p:cNvPr>
          <p:cNvSpPr>
            <a:spLocks noGrp="1"/>
          </p:cNvSpPr>
          <p:nvPr>
            <p:ph type="title"/>
          </p:nvPr>
        </p:nvSpPr>
        <p:spPr/>
        <p:txBody>
          <a:bodyPr>
            <a:normAutofit fontScale="90000"/>
          </a:bodyPr>
          <a:lstStyle/>
          <a:p>
            <a:r>
              <a:rPr lang="en-US" dirty="0"/>
              <a:t>Recapitulation - Schematic</a:t>
            </a:r>
            <a:endParaRPr lang="en-IN" dirty="0"/>
          </a:p>
        </p:txBody>
      </p:sp>
      <p:pic>
        <p:nvPicPr>
          <p:cNvPr id="4" name="Picture 3">
            <a:extLst>
              <a:ext uri="{FF2B5EF4-FFF2-40B4-BE49-F238E27FC236}">
                <a16:creationId xmlns:a16="http://schemas.microsoft.com/office/drawing/2014/main" id="{CDD399CE-8990-4588-8FEC-D778ED8BFF74}"/>
              </a:ext>
            </a:extLst>
          </p:cNvPr>
          <p:cNvPicPr>
            <a:picLocks noChangeAspect="1"/>
          </p:cNvPicPr>
          <p:nvPr/>
        </p:nvPicPr>
        <p:blipFill rotWithShape="1">
          <a:blip r:embed="rId2"/>
          <a:srcRect t="69871"/>
          <a:stretch/>
        </p:blipFill>
        <p:spPr>
          <a:xfrm>
            <a:off x="346748" y="1355423"/>
            <a:ext cx="8450504" cy="3343052"/>
          </a:xfrm>
          <a:prstGeom prst="rect">
            <a:avLst/>
          </a:prstGeom>
        </p:spPr>
      </p:pic>
    </p:spTree>
    <p:extLst>
      <p:ext uri="{BB962C8B-B14F-4D97-AF65-F5344CB8AC3E}">
        <p14:creationId xmlns:p14="http://schemas.microsoft.com/office/powerpoint/2010/main" val="355041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Complete Visual Memory System - Biased</a:t>
            </a:r>
            <a:endParaRPr/>
          </a:p>
        </p:txBody>
      </p:sp>
      <p:sp>
        <p:nvSpPr>
          <p:cNvPr id="162" name="Google Shape;162;p27"/>
          <p:cNvSpPr txBox="1"/>
          <p:nvPr/>
        </p:nvSpPr>
        <p:spPr>
          <a:xfrm>
            <a:off x="311700" y="1116725"/>
            <a:ext cx="88995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rPr>
              <a:t>Recapitulation - First Digit 0 then Digit 1 are recapitulated and the excitations are viewed in working memory:</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
        <p:nvSpPr>
          <p:cNvPr id="164" name="Google Shape;164;p27"/>
          <p:cNvSpPr txBox="1"/>
          <p:nvPr/>
        </p:nvSpPr>
        <p:spPr>
          <a:xfrm>
            <a:off x="359825" y="2541775"/>
            <a:ext cx="2433300" cy="10995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The video is rescaled from us to s for viewing purposes (1us in reality is 1s in the video)</a:t>
            </a:r>
            <a:endParaRPr dirty="0">
              <a:solidFill>
                <a:schemeClr val="dk2"/>
              </a:solidFill>
            </a:endParaRPr>
          </a:p>
        </p:txBody>
      </p:sp>
      <p:sp>
        <p:nvSpPr>
          <p:cNvPr id="165" name="Google Shape;165;p27"/>
          <p:cNvSpPr txBox="1"/>
          <p:nvPr/>
        </p:nvSpPr>
        <p:spPr>
          <a:xfrm>
            <a:off x="6532200" y="2669225"/>
            <a:ext cx="2433300" cy="23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0-11s - digit 0 recapitulation</a:t>
            </a:r>
            <a:endParaRPr sz="1800">
              <a:solidFill>
                <a:schemeClr val="dk2"/>
              </a:solidFill>
            </a:endParaRPr>
          </a:p>
          <a:p>
            <a:pPr marL="0" lvl="0" indent="0" algn="l" rtl="0">
              <a:spcBef>
                <a:spcPts val="0"/>
              </a:spcBef>
              <a:spcAft>
                <a:spcPts val="0"/>
              </a:spcAft>
              <a:buNone/>
            </a:pPr>
            <a:r>
              <a:rPr lang="en" sz="1800">
                <a:solidFill>
                  <a:schemeClr val="dk2"/>
                </a:solidFill>
              </a:rPr>
              <a:t>11-22s - no input</a:t>
            </a:r>
            <a:endParaRPr sz="1800">
              <a:solidFill>
                <a:schemeClr val="dk2"/>
              </a:solidFill>
            </a:endParaRPr>
          </a:p>
          <a:p>
            <a:pPr marL="0" lvl="0" indent="0" algn="l" rtl="0">
              <a:spcBef>
                <a:spcPts val="0"/>
              </a:spcBef>
              <a:spcAft>
                <a:spcPts val="0"/>
              </a:spcAft>
              <a:buNone/>
            </a:pPr>
            <a:r>
              <a:rPr lang="en" sz="1800">
                <a:solidFill>
                  <a:schemeClr val="dk2"/>
                </a:solidFill>
              </a:rPr>
              <a:t>22-33s - digit 1 recapitulation</a:t>
            </a:r>
            <a:endParaRPr sz="1800">
              <a:solidFill>
                <a:schemeClr val="dk2"/>
              </a:solidFill>
            </a:endParaRPr>
          </a:p>
          <a:p>
            <a:pPr marL="0" lvl="0" indent="0" algn="l" rtl="0">
              <a:spcBef>
                <a:spcPts val="0"/>
              </a:spcBef>
              <a:spcAft>
                <a:spcPts val="0"/>
              </a:spcAft>
              <a:buNone/>
            </a:pPr>
            <a:r>
              <a:rPr lang="en" sz="1800">
                <a:solidFill>
                  <a:schemeClr val="dk2"/>
                </a:solidFill>
              </a:rPr>
              <a:t>33-44s - no input</a:t>
            </a:r>
            <a:endParaRPr sz="1800">
              <a:solidFill>
                <a:schemeClr val="dk2"/>
              </a:solidFill>
            </a:endParaRPr>
          </a:p>
        </p:txBody>
      </p:sp>
      <p:pic>
        <p:nvPicPr>
          <p:cNvPr id="3" name="recapitulation_video_annot">
            <a:hlinkClick r:id="" action="ppaction://media"/>
            <a:extLst>
              <a:ext uri="{FF2B5EF4-FFF2-40B4-BE49-F238E27FC236}">
                <a16:creationId xmlns:a16="http://schemas.microsoft.com/office/drawing/2014/main" id="{1B54F6C1-62F9-4E44-EAF2-44B1EC9F25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6636" y="1906910"/>
            <a:ext cx="2890727" cy="2890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7638-355A-FE7A-A7C6-2BF02B4B09B1}"/>
              </a:ext>
            </a:extLst>
          </p:cNvPr>
          <p:cNvSpPr>
            <a:spLocks noGrp="1"/>
          </p:cNvSpPr>
          <p:nvPr>
            <p:ph type="title"/>
          </p:nvPr>
        </p:nvSpPr>
        <p:spPr/>
        <p:txBody>
          <a:bodyPr>
            <a:normAutofit fontScale="90000"/>
          </a:bodyPr>
          <a:lstStyle/>
          <a:p>
            <a:r>
              <a:rPr lang="en-US" dirty="0"/>
              <a:t>Recapitulation + Interfering Input - Schematic</a:t>
            </a:r>
            <a:endParaRPr lang="en-IN" dirty="0"/>
          </a:p>
        </p:txBody>
      </p:sp>
      <p:pic>
        <p:nvPicPr>
          <p:cNvPr id="7" name="Picture 6">
            <a:extLst>
              <a:ext uri="{FF2B5EF4-FFF2-40B4-BE49-F238E27FC236}">
                <a16:creationId xmlns:a16="http://schemas.microsoft.com/office/drawing/2014/main" id="{918A1F1D-C99A-FDAB-34D1-AC01AB16981E}"/>
              </a:ext>
            </a:extLst>
          </p:cNvPr>
          <p:cNvPicPr>
            <a:picLocks noChangeAspect="1"/>
          </p:cNvPicPr>
          <p:nvPr/>
        </p:nvPicPr>
        <p:blipFill rotWithShape="1">
          <a:blip r:embed="rId2"/>
          <a:srcRect t="2973" b="64169"/>
          <a:stretch/>
        </p:blipFill>
        <p:spPr>
          <a:xfrm>
            <a:off x="847134" y="1315435"/>
            <a:ext cx="7449731" cy="3214033"/>
          </a:xfrm>
          <a:prstGeom prst="rect">
            <a:avLst/>
          </a:prstGeom>
        </p:spPr>
      </p:pic>
    </p:spTree>
    <p:extLst>
      <p:ext uri="{BB962C8B-B14F-4D97-AF65-F5344CB8AC3E}">
        <p14:creationId xmlns:p14="http://schemas.microsoft.com/office/powerpoint/2010/main" val="349247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Complete Visual Memory System - Biased</a:t>
            </a:r>
            <a:endParaRPr/>
          </a:p>
        </p:txBody>
      </p:sp>
      <p:sp>
        <p:nvSpPr>
          <p:cNvPr id="179" name="Google Shape;179;p29"/>
          <p:cNvSpPr txBox="1"/>
          <p:nvPr/>
        </p:nvSpPr>
        <p:spPr>
          <a:xfrm>
            <a:off x="311700" y="1066989"/>
            <a:ext cx="88995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2"/>
                </a:solidFill>
              </a:rPr>
              <a:t>Recapitulation + Different Input: (Excitations viewed in working memory)</a:t>
            </a:r>
          </a:p>
          <a:p>
            <a:pPr marL="0" lvl="0" indent="0" algn="l" rtl="0">
              <a:spcBef>
                <a:spcPts val="0"/>
              </a:spcBef>
              <a:spcAft>
                <a:spcPts val="0"/>
              </a:spcAft>
              <a:buNone/>
            </a:pPr>
            <a:endParaRPr sz="1500" dirty="0">
              <a:solidFill>
                <a:schemeClr val="dk2"/>
              </a:solidFill>
            </a:endParaRPr>
          </a:p>
          <a:p>
            <a:pPr marL="0" lvl="0" indent="0" algn="l" rtl="0">
              <a:spcBef>
                <a:spcPts val="0"/>
              </a:spcBef>
              <a:spcAft>
                <a:spcPts val="0"/>
              </a:spcAft>
              <a:buNone/>
            </a:pPr>
            <a:r>
              <a:rPr lang="en" sz="1500" dirty="0">
                <a:solidFill>
                  <a:schemeClr val="dk2"/>
                </a:solidFill>
              </a:rPr>
              <a:t>t=0-11s of the video: Digit 0 is recalled, digit 4 is applied as interfering input. </a:t>
            </a:r>
            <a:endParaRPr sz="1500" dirty="0">
              <a:solidFill>
                <a:schemeClr val="dk2"/>
              </a:solidFill>
            </a:endParaRPr>
          </a:p>
          <a:p>
            <a:pPr marL="0" lvl="0" indent="0" algn="l" rtl="0">
              <a:spcBef>
                <a:spcPts val="0"/>
              </a:spcBef>
              <a:spcAft>
                <a:spcPts val="0"/>
              </a:spcAft>
              <a:buNone/>
            </a:pPr>
            <a:r>
              <a:rPr lang="en" sz="1500" dirty="0">
                <a:solidFill>
                  <a:schemeClr val="dk2"/>
                </a:solidFill>
              </a:rPr>
              <a:t>t=11s-22s of the video: No input</a:t>
            </a:r>
            <a:endParaRPr sz="1500" dirty="0">
              <a:solidFill>
                <a:schemeClr val="dk2"/>
              </a:solidFill>
            </a:endParaRPr>
          </a:p>
          <a:p>
            <a:pPr marL="0" lvl="0" indent="0" algn="l" rtl="0">
              <a:spcBef>
                <a:spcPts val="0"/>
              </a:spcBef>
              <a:spcAft>
                <a:spcPts val="0"/>
              </a:spcAft>
              <a:buNone/>
            </a:pPr>
            <a:r>
              <a:rPr lang="en" sz="1500" dirty="0">
                <a:solidFill>
                  <a:schemeClr val="dk2"/>
                </a:solidFill>
              </a:rPr>
              <a:t>t=22s-33s of the video: Digit 1 is recalled, digit 5 is applied as interfering input</a:t>
            </a:r>
            <a:endParaRPr sz="1500" dirty="0">
              <a:solidFill>
                <a:schemeClr val="dk2"/>
              </a:solidFill>
            </a:endParaRPr>
          </a:p>
          <a:p>
            <a:pPr marL="0" lvl="0" indent="0" algn="l" rtl="0">
              <a:spcBef>
                <a:spcPts val="0"/>
              </a:spcBef>
              <a:spcAft>
                <a:spcPts val="0"/>
              </a:spcAft>
              <a:buNone/>
            </a:pPr>
            <a:r>
              <a:rPr lang="en" sz="1500" dirty="0">
                <a:solidFill>
                  <a:schemeClr val="dk2"/>
                </a:solidFill>
              </a:rPr>
              <a:t>t=33s-55s of the video: No input</a:t>
            </a:r>
            <a:endParaRPr sz="1500" dirty="0">
              <a:solidFill>
                <a:schemeClr val="dk2"/>
              </a:solidFill>
            </a:endParaRPr>
          </a:p>
        </p:txBody>
      </p:sp>
      <p:pic>
        <p:nvPicPr>
          <p:cNvPr id="180" name="Google Shape;180;p29"/>
          <p:cNvPicPr preferRelativeResize="0"/>
          <p:nvPr/>
        </p:nvPicPr>
        <p:blipFill>
          <a:blip r:embed="rId5">
            <a:alphaModFix/>
          </a:blip>
          <a:stretch>
            <a:fillRect/>
          </a:stretch>
        </p:blipFill>
        <p:spPr>
          <a:xfrm>
            <a:off x="4038675" y="2971724"/>
            <a:ext cx="4067376" cy="918425"/>
          </a:xfrm>
          <a:prstGeom prst="rect">
            <a:avLst/>
          </a:prstGeom>
          <a:noFill/>
          <a:ln>
            <a:noFill/>
          </a:ln>
        </p:spPr>
      </p:pic>
      <p:sp>
        <p:nvSpPr>
          <p:cNvPr id="181" name="Google Shape;181;p29"/>
          <p:cNvSpPr txBox="1"/>
          <p:nvPr/>
        </p:nvSpPr>
        <p:spPr>
          <a:xfrm>
            <a:off x="4081800" y="2674313"/>
            <a:ext cx="9804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0-110us</a:t>
            </a:r>
            <a:endParaRPr sz="1100">
              <a:solidFill>
                <a:schemeClr val="dk2"/>
              </a:solidFill>
            </a:endParaRPr>
          </a:p>
        </p:txBody>
      </p:sp>
      <p:sp>
        <p:nvSpPr>
          <p:cNvPr id="182" name="Google Shape;182;p29"/>
          <p:cNvSpPr txBox="1"/>
          <p:nvPr/>
        </p:nvSpPr>
        <p:spPr>
          <a:xfrm>
            <a:off x="5062200" y="2674313"/>
            <a:ext cx="12201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110-220us</a:t>
            </a:r>
            <a:endParaRPr sz="1100">
              <a:solidFill>
                <a:schemeClr val="dk2"/>
              </a:solidFill>
            </a:endParaRPr>
          </a:p>
        </p:txBody>
      </p:sp>
      <p:sp>
        <p:nvSpPr>
          <p:cNvPr id="183" name="Google Shape;183;p29"/>
          <p:cNvSpPr txBox="1"/>
          <p:nvPr/>
        </p:nvSpPr>
        <p:spPr>
          <a:xfrm>
            <a:off x="6119525" y="2674313"/>
            <a:ext cx="12201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220-330us</a:t>
            </a:r>
            <a:endParaRPr sz="1100">
              <a:solidFill>
                <a:schemeClr val="dk2"/>
              </a:solidFill>
            </a:endParaRPr>
          </a:p>
        </p:txBody>
      </p:sp>
      <p:sp>
        <p:nvSpPr>
          <p:cNvPr id="184" name="Google Shape;184;p29"/>
          <p:cNvSpPr txBox="1"/>
          <p:nvPr/>
        </p:nvSpPr>
        <p:spPr>
          <a:xfrm>
            <a:off x="7151225" y="2674313"/>
            <a:ext cx="1220100" cy="1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t = 330-440us</a:t>
            </a:r>
            <a:endParaRPr sz="1100">
              <a:solidFill>
                <a:schemeClr val="dk2"/>
              </a:solidFill>
            </a:endParaRPr>
          </a:p>
        </p:txBody>
      </p:sp>
      <p:pic>
        <p:nvPicPr>
          <p:cNvPr id="185" name="Google Shape;185;p29"/>
          <p:cNvPicPr preferRelativeResize="0"/>
          <p:nvPr/>
        </p:nvPicPr>
        <p:blipFill>
          <a:blip r:embed="rId6">
            <a:alphaModFix/>
          </a:blip>
          <a:stretch>
            <a:fillRect/>
          </a:stretch>
        </p:blipFill>
        <p:spPr>
          <a:xfrm>
            <a:off x="4732855" y="3973300"/>
            <a:ext cx="2802376" cy="1014935"/>
          </a:xfrm>
          <a:prstGeom prst="rect">
            <a:avLst/>
          </a:prstGeom>
          <a:noFill/>
          <a:ln>
            <a:noFill/>
          </a:ln>
        </p:spPr>
      </p:pic>
      <p:pic>
        <p:nvPicPr>
          <p:cNvPr id="3" name="recap_input_video_annot">
            <a:hlinkClick r:id="" action="ppaction://media"/>
            <a:extLst>
              <a:ext uri="{FF2B5EF4-FFF2-40B4-BE49-F238E27FC236}">
                <a16:creationId xmlns:a16="http://schemas.microsoft.com/office/drawing/2014/main" id="{413B7CEE-6E5B-320E-C7AA-FB030E9B58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8017" y="2571750"/>
            <a:ext cx="2469187" cy="2469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D3E37-B197-A865-AAC6-D49A4FCFECAF}"/>
              </a:ext>
            </a:extLst>
          </p:cNvPr>
          <p:cNvPicPr>
            <a:picLocks noChangeAspect="1"/>
          </p:cNvPicPr>
          <p:nvPr/>
        </p:nvPicPr>
        <p:blipFill>
          <a:blip r:embed="rId2"/>
          <a:stretch>
            <a:fillRect/>
          </a:stretch>
        </p:blipFill>
        <p:spPr>
          <a:xfrm>
            <a:off x="468997" y="245407"/>
            <a:ext cx="1307727" cy="1307727"/>
          </a:xfrm>
          <a:prstGeom prst="rect">
            <a:avLst/>
          </a:prstGeom>
        </p:spPr>
      </p:pic>
      <p:pic>
        <p:nvPicPr>
          <p:cNvPr id="9" name="Picture 8">
            <a:extLst>
              <a:ext uri="{FF2B5EF4-FFF2-40B4-BE49-F238E27FC236}">
                <a16:creationId xmlns:a16="http://schemas.microsoft.com/office/drawing/2014/main" id="{CABB907B-9D0D-7D2A-82DD-3E32CB8BB905}"/>
              </a:ext>
            </a:extLst>
          </p:cNvPr>
          <p:cNvPicPr>
            <a:picLocks noChangeAspect="1"/>
          </p:cNvPicPr>
          <p:nvPr/>
        </p:nvPicPr>
        <p:blipFill>
          <a:blip r:embed="rId3"/>
          <a:stretch>
            <a:fillRect/>
          </a:stretch>
        </p:blipFill>
        <p:spPr>
          <a:xfrm>
            <a:off x="1866634" y="245406"/>
            <a:ext cx="1307728" cy="1307728"/>
          </a:xfrm>
          <a:prstGeom prst="rect">
            <a:avLst/>
          </a:prstGeom>
        </p:spPr>
      </p:pic>
      <p:sp>
        <p:nvSpPr>
          <p:cNvPr id="10" name="TextBox 9">
            <a:extLst>
              <a:ext uri="{FF2B5EF4-FFF2-40B4-BE49-F238E27FC236}">
                <a16:creationId xmlns:a16="http://schemas.microsoft.com/office/drawing/2014/main" id="{9A72EA1F-BC60-C5C8-5805-CE5E56DA3632}"/>
              </a:ext>
            </a:extLst>
          </p:cNvPr>
          <p:cNvSpPr txBox="1"/>
          <p:nvPr/>
        </p:nvSpPr>
        <p:spPr>
          <a:xfrm>
            <a:off x="581240" y="-41058"/>
            <a:ext cx="1160007" cy="307777"/>
          </a:xfrm>
          <a:prstGeom prst="rect">
            <a:avLst/>
          </a:prstGeom>
          <a:noFill/>
        </p:spPr>
        <p:txBody>
          <a:bodyPr wrap="square" rtlCol="0">
            <a:spAutoFit/>
          </a:bodyPr>
          <a:lstStyle/>
          <a:p>
            <a:r>
              <a:rPr lang="en-US" b="1" dirty="0"/>
              <a:t>t = 0 – 1 </a:t>
            </a:r>
            <a:r>
              <a:rPr lang="el-GR" b="1" dirty="0"/>
              <a:t>μ</a:t>
            </a:r>
            <a:r>
              <a:rPr lang="en-US" b="1" dirty="0"/>
              <a:t>s</a:t>
            </a:r>
            <a:endParaRPr lang="en-IN" b="1" dirty="0"/>
          </a:p>
        </p:txBody>
      </p:sp>
      <p:sp>
        <p:nvSpPr>
          <p:cNvPr id="11" name="TextBox 10">
            <a:extLst>
              <a:ext uri="{FF2B5EF4-FFF2-40B4-BE49-F238E27FC236}">
                <a16:creationId xmlns:a16="http://schemas.microsoft.com/office/drawing/2014/main" id="{E39E5B3A-CA36-9EC8-F13A-12ABAD049ABA}"/>
              </a:ext>
            </a:extLst>
          </p:cNvPr>
          <p:cNvSpPr txBox="1"/>
          <p:nvPr/>
        </p:nvSpPr>
        <p:spPr>
          <a:xfrm>
            <a:off x="1843795" y="-34334"/>
            <a:ext cx="1353400" cy="307777"/>
          </a:xfrm>
          <a:prstGeom prst="rect">
            <a:avLst/>
          </a:prstGeom>
          <a:noFill/>
        </p:spPr>
        <p:txBody>
          <a:bodyPr wrap="square" rtlCol="0">
            <a:spAutoFit/>
          </a:bodyPr>
          <a:lstStyle/>
          <a:p>
            <a:r>
              <a:rPr lang="en-US" b="1" dirty="0"/>
              <a:t>t = 49 – 50 </a:t>
            </a:r>
            <a:r>
              <a:rPr lang="el-GR" b="1" dirty="0"/>
              <a:t>μ</a:t>
            </a:r>
            <a:r>
              <a:rPr lang="en-US" b="1" dirty="0"/>
              <a:t>s</a:t>
            </a:r>
            <a:endParaRPr lang="en-IN" b="1" dirty="0"/>
          </a:p>
        </p:txBody>
      </p:sp>
      <p:pic>
        <p:nvPicPr>
          <p:cNvPr id="15" name="Picture 14">
            <a:extLst>
              <a:ext uri="{FF2B5EF4-FFF2-40B4-BE49-F238E27FC236}">
                <a16:creationId xmlns:a16="http://schemas.microsoft.com/office/drawing/2014/main" id="{C018AB3F-DAE4-92A8-2846-B3BD216EA43B}"/>
              </a:ext>
            </a:extLst>
          </p:cNvPr>
          <p:cNvPicPr>
            <a:picLocks noChangeAspect="1"/>
          </p:cNvPicPr>
          <p:nvPr/>
        </p:nvPicPr>
        <p:blipFill>
          <a:blip r:embed="rId4"/>
          <a:stretch>
            <a:fillRect/>
          </a:stretch>
        </p:blipFill>
        <p:spPr>
          <a:xfrm>
            <a:off x="3264272" y="245406"/>
            <a:ext cx="1307728" cy="1307728"/>
          </a:xfrm>
          <a:prstGeom prst="rect">
            <a:avLst/>
          </a:prstGeom>
        </p:spPr>
      </p:pic>
      <p:sp>
        <p:nvSpPr>
          <p:cNvPr id="16" name="TextBox 15">
            <a:extLst>
              <a:ext uri="{FF2B5EF4-FFF2-40B4-BE49-F238E27FC236}">
                <a16:creationId xmlns:a16="http://schemas.microsoft.com/office/drawing/2014/main" id="{35CBD025-C396-E75F-2E4F-45B92C236A63}"/>
              </a:ext>
            </a:extLst>
          </p:cNvPr>
          <p:cNvSpPr txBox="1"/>
          <p:nvPr/>
        </p:nvSpPr>
        <p:spPr>
          <a:xfrm>
            <a:off x="3198145" y="-36910"/>
            <a:ext cx="1441875" cy="307777"/>
          </a:xfrm>
          <a:prstGeom prst="rect">
            <a:avLst/>
          </a:prstGeom>
          <a:noFill/>
        </p:spPr>
        <p:txBody>
          <a:bodyPr wrap="square" rtlCol="0">
            <a:spAutoFit/>
          </a:bodyPr>
          <a:lstStyle/>
          <a:p>
            <a:r>
              <a:rPr lang="en-US" b="1" dirty="0"/>
              <a:t>t = 99 – 100</a:t>
            </a:r>
            <a:r>
              <a:rPr lang="el-GR" b="1" dirty="0"/>
              <a:t> μ</a:t>
            </a:r>
            <a:r>
              <a:rPr lang="en-US" b="1" dirty="0"/>
              <a:t>s</a:t>
            </a:r>
            <a:endParaRPr lang="en-IN" b="1" dirty="0"/>
          </a:p>
        </p:txBody>
      </p:sp>
      <p:pic>
        <p:nvPicPr>
          <p:cNvPr id="18" name="Picture 17">
            <a:extLst>
              <a:ext uri="{FF2B5EF4-FFF2-40B4-BE49-F238E27FC236}">
                <a16:creationId xmlns:a16="http://schemas.microsoft.com/office/drawing/2014/main" id="{038187E7-77DC-B827-10CE-C2F44D6F2BF4}"/>
              </a:ext>
            </a:extLst>
          </p:cNvPr>
          <p:cNvPicPr>
            <a:picLocks noChangeAspect="1"/>
          </p:cNvPicPr>
          <p:nvPr/>
        </p:nvPicPr>
        <p:blipFill>
          <a:blip r:embed="rId5"/>
          <a:stretch>
            <a:fillRect/>
          </a:stretch>
        </p:blipFill>
        <p:spPr>
          <a:xfrm>
            <a:off x="6084823" y="245405"/>
            <a:ext cx="1307728" cy="1307728"/>
          </a:xfrm>
          <a:prstGeom prst="rect">
            <a:avLst/>
          </a:prstGeom>
        </p:spPr>
      </p:pic>
      <p:sp>
        <p:nvSpPr>
          <p:cNvPr id="19" name="TextBox 18">
            <a:extLst>
              <a:ext uri="{FF2B5EF4-FFF2-40B4-BE49-F238E27FC236}">
                <a16:creationId xmlns:a16="http://schemas.microsoft.com/office/drawing/2014/main" id="{CA0C541B-CC26-AE22-3CFB-B298B402A06F}"/>
              </a:ext>
            </a:extLst>
          </p:cNvPr>
          <p:cNvSpPr txBox="1"/>
          <p:nvPr/>
        </p:nvSpPr>
        <p:spPr>
          <a:xfrm>
            <a:off x="6027226" y="-34334"/>
            <a:ext cx="1533286" cy="307777"/>
          </a:xfrm>
          <a:prstGeom prst="rect">
            <a:avLst/>
          </a:prstGeom>
          <a:noFill/>
        </p:spPr>
        <p:txBody>
          <a:bodyPr wrap="square" rtlCol="0">
            <a:spAutoFit/>
          </a:bodyPr>
          <a:lstStyle/>
          <a:p>
            <a:r>
              <a:rPr lang="en-US" b="1" dirty="0"/>
              <a:t>t = 122 – 123</a:t>
            </a:r>
            <a:r>
              <a:rPr lang="el-GR" b="1" dirty="0"/>
              <a:t>μ</a:t>
            </a:r>
            <a:r>
              <a:rPr lang="en-US" b="1" dirty="0"/>
              <a:t>s</a:t>
            </a:r>
            <a:endParaRPr lang="en-IN" b="1" dirty="0"/>
          </a:p>
        </p:txBody>
      </p:sp>
      <p:pic>
        <p:nvPicPr>
          <p:cNvPr id="21" name="Picture 20">
            <a:extLst>
              <a:ext uri="{FF2B5EF4-FFF2-40B4-BE49-F238E27FC236}">
                <a16:creationId xmlns:a16="http://schemas.microsoft.com/office/drawing/2014/main" id="{06FE29B4-ED44-7597-C8A8-C66B5E5D04ED}"/>
              </a:ext>
            </a:extLst>
          </p:cNvPr>
          <p:cNvPicPr>
            <a:picLocks noChangeAspect="1"/>
          </p:cNvPicPr>
          <p:nvPr/>
        </p:nvPicPr>
        <p:blipFill>
          <a:blip r:embed="rId6"/>
          <a:stretch>
            <a:fillRect/>
          </a:stretch>
        </p:blipFill>
        <p:spPr>
          <a:xfrm>
            <a:off x="4674548" y="245406"/>
            <a:ext cx="1307727" cy="1307727"/>
          </a:xfrm>
          <a:prstGeom prst="rect">
            <a:avLst/>
          </a:prstGeom>
        </p:spPr>
      </p:pic>
      <p:sp>
        <p:nvSpPr>
          <p:cNvPr id="22" name="TextBox 21">
            <a:extLst>
              <a:ext uri="{FF2B5EF4-FFF2-40B4-BE49-F238E27FC236}">
                <a16:creationId xmlns:a16="http://schemas.microsoft.com/office/drawing/2014/main" id="{C39EC70D-F7D2-73D1-230B-FB8950761563}"/>
              </a:ext>
            </a:extLst>
          </p:cNvPr>
          <p:cNvSpPr txBox="1"/>
          <p:nvPr/>
        </p:nvSpPr>
        <p:spPr>
          <a:xfrm>
            <a:off x="4585351" y="-36910"/>
            <a:ext cx="1533286" cy="307777"/>
          </a:xfrm>
          <a:prstGeom prst="rect">
            <a:avLst/>
          </a:prstGeom>
          <a:noFill/>
        </p:spPr>
        <p:txBody>
          <a:bodyPr wrap="square" rtlCol="0">
            <a:spAutoFit/>
          </a:bodyPr>
          <a:lstStyle/>
          <a:p>
            <a:r>
              <a:rPr lang="en-US" b="1" dirty="0"/>
              <a:t>t = 116 – 117 </a:t>
            </a:r>
            <a:r>
              <a:rPr lang="el-GR" b="1" dirty="0"/>
              <a:t>μ</a:t>
            </a:r>
            <a:r>
              <a:rPr lang="en-US" b="1" dirty="0"/>
              <a:t>s</a:t>
            </a:r>
            <a:endParaRPr lang="en-IN" b="1" dirty="0"/>
          </a:p>
        </p:txBody>
      </p:sp>
      <p:pic>
        <p:nvPicPr>
          <p:cNvPr id="24" name="Picture 23">
            <a:extLst>
              <a:ext uri="{FF2B5EF4-FFF2-40B4-BE49-F238E27FC236}">
                <a16:creationId xmlns:a16="http://schemas.microsoft.com/office/drawing/2014/main" id="{9EDC9F8E-F85C-7166-23CF-F83F5F3C4664}"/>
              </a:ext>
            </a:extLst>
          </p:cNvPr>
          <p:cNvPicPr>
            <a:picLocks noChangeAspect="1"/>
          </p:cNvPicPr>
          <p:nvPr/>
        </p:nvPicPr>
        <p:blipFill>
          <a:blip r:embed="rId7"/>
          <a:stretch>
            <a:fillRect/>
          </a:stretch>
        </p:blipFill>
        <p:spPr>
          <a:xfrm>
            <a:off x="7495099" y="245405"/>
            <a:ext cx="1307728" cy="1307728"/>
          </a:xfrm>
          <a:prstGeom prst="rect">
            <a:avLst/>
          </a:prstGeom>
        </p:spPr>
      </p:pic>
      <p:sp>
        <p:nvSpPr>
          <p:cNvPr id="25" name="TextBox 24">
            <a:extLst>
              <a:ext uri="{FF2B5EF4-FFF2-40B4-BE49-F238E27FC236}">
                <a16:creationId xmlns:a16="http://schemas.microsoft.com/office/drawing/2014/main" id="{DC39C508-42A7-167D-1FB3-99563A58846F}"/>
              </a:ext>
            </a:extLst>
          </p:cNvPr>
          <p:cNvSpPr txBox="1"/>
          <p:nvPr/>
        </p:nvSpPr>
        <p:spPr>
          <a:xfrm>
            <a:off x="7407226" y="-41610"/>
            <a:ext cx="1609982" cy="307777"/>
          </a:xfrm>
          <a:prstGeom prst="rect">
            <a:avLst/>
          </a:prstGeom>
          <a:noFill/>
        </p:spPr>
        <p:txBody>
          <a:bodyPr wrap="square" rtlCol="0">
            <a:spAutoFit/>
          </a:bodyPr>
          <a:lstStyle/>
          <a:p>
            <a:r>
              <a:rPr lang="en-US" b="1" dirty="0"/>
              <a:t>t = 124 – 125 </a:t>
            </a:r>
            <a:r>
              <a:rPr lang="el-GR" b="1" dirty="0"/>
              <a:t>μ</a:t>
            </a:r>
            <a:r>
              <a:rPr lang="en-US" b="1" dirty="0"/>
              <a:t>s</a:t>
            </a:r>
            <a:endParaRPr lang="en-IN" b="1" dirty="0"/>
          </a:p>
        </p:txBody>
      </p:sp>
      <p:sp>
        <p:nvSpPr>
          <p:cNvPr id="26" name="TextBox 25">
            <a:extLst>
              <a:ext uri="{FF2B5EF4-FFF2-40B4-BE49-F238E27FC236}">
                <a16:creationId xmlns:a16="http://schemas.microsoft.com/office/drawing/2014/main" id="{E2EAF93D-6774-B17D-AEF4-E6A17F42A1D8}"/>
              </a:ext>
            </a:extLst>
          </p:cNvPr>
          <p:cNvSpPr txBox="1"/>
          <p:nvPr/>
        </p:nvSpPr>
        <p:spPr>
          <a:xfrm>
            <a:off x="1096" y="-42917"/>
            <a:ext cx="470647" cy="369332"/>
          </a:xfrm>
          <a:prstGeom prst="rect">
            <a:avLst/>
          </a:prstGeom>
          <a:noFill/>
        </p:spPr>
        <p:txBody>
          <a:bodyPr wrap="square" rtlCol="0">
            <a:spAutoFit/>
          </a:bodyPr>
          <a:lstStyle/>
          <a:p>
            <a:r>
              <a:rPr lang="en-US" sz="1800" b="1" dirty="0">
                <a:solidFill>
                  <a:schemeClr val="tx1"/>
                </a:solidFill>
              </a:rPr>
              <a:t>(a)</a:t>
            </a:r>
            <a:endParaRPr lang="en-IN" sz="1800" b="1" dirty="0">
              <a:solidFill>
                <a:schemeClr val="tx1"/>
              </a:solidFill>
            </a:endParaRPr>
          </a:p>
        </p:txBody>
      </p:sp>
      <p:pic>
        <p:nvPicPr>
          <p:cNvPr id="28" name="Picture 27">
            <a:extLst>
              <a:ext uri="{FF2B5EF4-FFF2-40B4-BE49-F238E27FC236}">
                <a16:creationId xmlns:a16="http://schemas.microsoft.com/office/drawing/2014/main" id="{D4BAA134-456E-95E4-BE50-7DEC5D09F2B6}"/>
              </a:ext>
            </a:extLst>
          </p:cNvPr>
          <p:cNvPicPr>
            <a:picLocks noChangeAspect="1"/>
          </p:cNvPicPr>
          <p:nvPr/>
        </p:nvPicPr>
        <p:blipFill>
          <a:blip r:embed="rId8"/>
          <a:stretch>
            <a:fillRect/>
          </a:stretch>
        </p:blipFill>
        <p:spPr>
          <a:xfrm>
            <a:off x="468996" y="2009796"/>
            <a:ext cx="1307728" cy="1307728"/>
          </a:xfrm>
          <a:prstGeom prst="rect">
            <a:avLst/>
          </a:prstGeom>
        </p:spPr>
      </p:pic>
      <p:sp>
        <p:nvSpPr>
          <p:cNvPr id="29" name="TextBox 28">
            <a:extLst>
              <a:ext uri="{FF2B5EF4-FFF2-40B4-BE49-F238E27FC236}">
                <a16:creationId xmlns:a16="http://schemas.microsoft.com/office/drawing/2014/main" id="{5AA023F8-FF3E-B1A5-23B6-9F1407E5C0E7}"/>
              </a:ext>
            </a:extLst>
          </p:cNvPr>
          <p:cNvSpPr txBox="1"/>
          <p:nvPr/>
        </p:nvSpPr>
        <p:spPr>
          <a:xfrm>
            <a:off x="577210" y="1722584"/>
            <a:ext cx="1236390" cy="307777"/>
          </a:xfrm>
          <a:prstGeom prst="rect">
            <a:avLst/>
          </a:prstGeom>
          <a:noFill/>
        </p:spPr>
        <p:txBody>
          <a:bodyPr wrap="square" rtlCol="0">
            <a:spAutoFit/>
          </a:bodyPr>
          <a:lstStyle/>
          <a:p>
            <a:r>
              <a:rPr lang="en-US" b="1" dirty="0"/>
              <a:t>t = 0 – 1 </a:t>
            </a:r>
            <a:r>
              <a:rPr lang="el-GR" b="1" dirty="0"/>
              <a:t>μ</a:t>
            </a:r>
            <a:r>
              <a:rPr lang="en-US" b="1" dirty="0"/>
              <a:t>s</a:t>
            </a:r>
            <a:endParaRPr lang="en-IN" b="1" dirty="0"/>
          </a:p>
        </p:txBody>
      </p:sp>
      <p:pic>
        <p:nvPicPr>
          <p:cNvPr id="31" name="Picture 30">
            <a:extLst>
              <a:ext uri="{FF2B5EF4-FFF2-40B4-BE49-F238E27FC236}">
                <a16:creationId xmlns:a16="http://schemas.microsoft.com/office/drawing/2014/main" id="{DF46F8D3-F200-FFEE-1F44-7E3D721103F3}"/>
              </a:ext>
            </a:extLst>
          </p:cNvPr>
          <p:cNvPicPr>
            <a:picLocks noChangeAspect="1"/>
          </p:cNvPicPr>
          <p:nvPr/>
        </p:nvPicPr>
        <p:blipFill>
          <a:blip r:embed="rId9"/>
          <a:stretch>
            <a:fillRect/>
          </a:stretch>
        </p:blipFill>
        <p:spPr>
          <a:xfrm>
            <a:off x="1866634" y="2009797"/>
            <a:ext cx="1307727" cy="1307727"/>
          </a:xfrm>
          <a:prstGeom prst="rect">
            <a:avLst/>
          </a:prstGeom>
        </p:spPr>
      </p:pic>
      <p:sp>
        <p:nvSpPr>
          <p:cNvPr id="32" name="TextBox 31">
            <a:extLst>
              <a:ext uri="{FF2B5EF4-FFF2-40B4-BE49-F238E27FC236}">
                <a16:creationId xmlns:a16="http://schemas.microsoft.com/office/drawing/2014/main" id="{838D326B-E949-CDE3-B6BB-6F94AB403735}"/>
              </a:ext>
            </a:extLst>
          </p:cNvPr>
          <p:cNvSpPr txBox="1"/>
          <p:nvPr/>
        </p:nvSpPr>
        <p:spPr>
          <a:xfrm>
            <a:off x="1858604" y="1732280"/>
            <a:ext cx="1392958" cy="307777"/>
          </a:xfrm>
          <a:prstGeom prst="rect">
            <a:avLst/>
          </a:prstGeom>
          <a:noFill/>
        </p:spPr>
        <p:txBody>
          <a:bodyPr wrap="square" rtlCol="0">
            <a:spAutoFit/>
          </a:bodyPr>
          <a:lstStyle/>
          <a:p>
            <a:r>
              <a:rPr lang="en-US" b="1" dirty="0"/>
              <a:t>t = 34 – 35</a:t>
            </a:r>
            <a:r>
              <a:rPr lang="el-GR" b="1" dirty="0"/>
              <a:t> μ</a:t>
            </a:r>
            <a:r>
              <a:rPr lang="en-US" b="1" dirty="0"/>
              <a:t>s</a:t>
            </a:r>
            <a:endParaRPr lang="en-IN" b="1" dirty="0"/>
          </a:p>
        </p:txBody>
      </p:sp>
      <p:pic>
        <p:nvPicPr>
          <p:cNvPr id="34" name="Picture 33">
            <a:extLst>
              <a:ext uri="{FF2B5EF4-FFF2-40B4-BE49-F238E27FC236}">
                <a16:creationId xmlns:a16="http://schemas.microsoft.com/office/drawing/2014/main" id="{5802B1C7-B4B1-44F3-EE49-15AE4DF3F641}"/>
              </a:ext>
            </a:extLst>
          </p:cNvPr>
          <p:cNvPicPr>
            <a:picLocks noChangeAspect="1"/>
          </p:cNvPicPr>
          <p:nvPr/>
        </p:nvPicPr>
        <p:blipFill>
          <a:blip r:embed="rId10"/>
          <a:stretch>
            <a:fillRect/>
          </a:stretch>
        </p:blipFill>
        <p:spPr>
          <a:xfrm>
            <a:off x="3264271" y="2009795"/>
            <a:ext cx="1307728" cy="1307728"/>
          </a:xfrm>
          <a:prstGeom prst="rect">
            <a:avLst/>
          </a:prstGeom>
        </p:spPr>
      </p:pic>
      <p:sp>
        <p:nvSpPr>
          <p:cNvPr id="35" name="TextBox 34">
            <a:extLst>
              <a:ext uri="{FF2B5EF4-FFF2-40B4-BE49-F238E27FC236}">
                <a16:creationId xmlns:a16="http://schemas.microsoft.com/office/drawing/2014/main" id="{B67927E5-C774-27C7-E7A3-24D89787E2C8}"/>
              </a:ext>
            </a:extLst>
          </p:cNvPr>
          <p:cNvSpPr txBox="1"/>
          <p:nvPr/>
        </p:nvSpPr>
        <p:spPr>
          <a:xfrm>
            <a:off x="3198145" y="1729704"/>
            <a:ext cx="1441875" cy="307777"/>
          </a:xfrm>
          <a:prstGeom prst="rect">
            <a:avLst/>
          </a:prstGeom>
          <a:noFill/>
        </p:spPr>
        <p:txBody>
          <a:bodyPr wrap="square" rtlCol="0">
            <a:spAutoFit/>
          </a:bodyPr>
          <a:lstStyle/>
          <a:p>
            <a:r>
              <a:rPr lang="en-US" b="1" dirty="0"/>
              <a:t>t = 99</a:t>
            </a:r>
            <a:r>
              <a:rPr lang="el-GR" b="1" dirty="0"/>
              <a:t> </a:t>
            </a:r>
            <a:r>
              <a:rPr lang="en-US" b="1" dirty="0"/>
              <a:t>– 100 </a:t>
            </a:r>
            <a:r>
              <a:rPr lang="el-GR" b="1" dirty="0"/>
              <a:t>μ</a:t>
            </a:r>
            <a:r>
              <a:rPr lang="en-US" b="1" dirty="0"/>
              <a:t>s</a:t>
            </a:r>
            <a:endParaRPr lang="en-IN" b="1" dirty="0"/>
          </a:p>
        </p:txBody>
      </p:sp>
      <p:pic>
        <p:nvPicPr>
          <p:cNvPr id="37" name="Picture 36">
            <a:extLst>
              <a:ext uri="{FF2B5EF4-FFF2-40B4-BE49-F238E27FC236}">
                <a16:creationId xmlns:a16="http://schemas.microsoft.com/office/drawing/2014/main" id="{F8C7F3AB-4B39-C830-F0C6-5C116B37ED5C}"/>
              </a:ext>
            </a:extLst>
          </p:cNvPr>
          <p:cNvPicPr>
            <a:picLocks noChangeAspect="1"/>
          </p:cNvPicPr>
          <p:nvPr/>
        </p:nvPicPr>
        <p:blipFill>
          <a:blip r:embed="rId11"/>
          <a:stretch>
            <a:fillRect/>
          </a:stretch>
        </p:blipFill>
        <p:spPr>
          <a:xfrm>
            <a:off x="4674547" y="2009794"/>
            <a:ext cx="1307729" cy="1307729"/>
          </a:xfrm>
          <a:prstGeom prst="rect">
            <a:avLst/>
          </a:prstGeom>
        </p:spPr>
      </p:pic>
      <p:sp>
        <p:nvSpPr>
          <p:cNvPr id="38" name="TextBox 37">
            <a:extLst>
              <a:ext uri="{FF2B5EF4-FFF2-40B4-BE49-F238E27FC236}">
                <a16:creationId xmlns:a16="http://schemas.microsoft.com/office/drawing/2014/main" id="{4C5BC851-CB0B-C391-D8A6-A41C42EAA4FE}"/>
              </a:ext>
            </a:extLst>
          </p:cNvPr>
          <p:cNvSpPr txBox="1"/>
          <p:nvPr/>
        </p:nvSpPr>
        <p:spPr>
          <a:xfrm>
            <a:off x="4590440" y="1731064"/>
            <a:ext cx="1490613" cy="307777"/>
          </a:xfrm>
          <a:prstGeom prst="rect">
            <a:avLst/>
          </a:prstGeom>
          <a:noFill/>
        </p:spPr>
        <p:txBody>
          <a:bodyPr wrap="square" rtlCol="0">
            <a:spAutoFit/>
          </a:bodyPr>
          <a:lstStyle/>
          <a:p>
            <a:r>
              <a:rPr lang="en-US" b="1" dirty="0"/>
              <a:t>t = 114 – 115 </a:t>
            </a:r>
            <a:r>
              <a:rPr lang="el-GR" b="1" dirty="0"/>
              <a:t>μ</a:t>
            </a:r>
            <a:r>
              <a:rPr lang="en-US" b="1" dirty="0"/>
              <a:t>s</a:t>
            </a:r>
            <a:endParaRPr lang="en-IN" b="1" dirty="0"/>
          </a:p>
        </p:txBody>
      </p:sp>
      <p:sp>
        <p:nvSpPr>
          <p:cNvPr id="41" name="TextBox 40">
            <a:extLst>
              <a:ext uri="{FF2B5EF4-FFF2-40B4-BE49-F238E27FC236}">
                <a16:creationId xmlns:a16="http://schemas.microsoft.com/office/drawing/2014/main" id="{A08FB3D5-9877-C4A8-15F3-F8B3D620B584}"/>
              </a:ext>
            </a:extLst>
          </p:cNvPr>
          <p:cNvSpPr txBox="1"/>
          <p:nvPr/>
        </p:nvSpPr>
        <p:spPr>
          <a:xfrm>
            <a:off x="5971173" y="1734521"/>
            <a:ext cx="1568627" cy="307777"/>
          </a:xfrm>
          <a:prstGeom prst="rect">
            <a:avLst/>
          </a:prstGeom>
          <a:noFill/>
        </p:spPr>
        <p:txBody>
          <a:bodyPr wrap="square" rtlCol="0">
            <a:spAutoFit/>
          </a:bodyPr>
          <a:lstStyle/>
          <a:p>
            <a:r>
              <a:rPr lang="en-US" b="1" dirty="0"/>
              <a:t>t = 124 – 125 </a:t>
            </a:r>
            <a:r>
              <a:rPr lang="el-GR" b="1" dirty="0"/>
              <a:t>μ</a:t>
            </a:r>
            <a:r>
              <a:rPr lang="en-US" b="1" dirty="0"/>
              <a:t>s</a:t>
            </a:r>
            <a:endParaRPr lang="en-IN" b="1" dirty="0"/>
          </a:p>
        </p:txBody>
      </p:sp>
      <p:pic>
        <p:nvPicPr>
          <p:cNvPr id="43" name="Picture 42">
            <a:extLst>
              <a:ext uri="{FF2B5EF4-FFF2-40B4-BE49-F238E27FC236}">
                <a16:creationId xmlns:a16="http://schemas.microsoft.com/office/drawing/2014/main" id="{D3C05F59-9FD5-CE30-5FAE-3EAF51223152}"/>
              </a:ext>
            </a:extLst>
          </p:cNvPr>
          <p:cNvPicPr>
            <a:picLocks noChangeAspect="1"/>
          </p:cNvPicPr>
          <p:nvPr/>
        </p:nvPicPr>
        <p:blipFill>
          <a:blip r:embed="rId12"/>
          <a:stretch>
            <a:fillRect/>
          </a:stretch>
        </p:blipFill>
        <p:spPr>
          <a:xfrm>
            <a:off x="7495096" y="2009792"/>
            <a:ext cx="1307730" cy="1307730"/>
          </a:xfrm>
          <a:prstGeom prst="rect">
            <a:avLst/>
          </a:prstGeom>
        </p:spPr>
      </p:pic>
      <p:sp>
        <p:nvSpPr>
          <p:cNvPr id="44" name="TextBox 43">
            <a:extLst>
              <a:ext uri="{FF2B5EF4-FFF2-40B4-BE49-F238E27FC236}">
                <a16:creationId xmlns:a16="http://schemas.microsoft.com/office/drawing/2014/main" id="{612865D7-66E9-0D9C-3C72-FEE1D78B83C8}"/>
              </a:ext>
            </a:extLst>
          </p:cNvPr>
          <p:cNvSpPr txBox="1"/>
          <p:nvPr/>
        </p:nvSpPr>
        <p:spPr>
          <a:xfrm>
            <a:off x="7443168" y="1722583"/>
            <a:ext cx="1538093" cy="307777"/>
          </a:xfrm>
          <a:prstGeom prst="rect">
            <a:avLst/>
          </a:prstGeom>
          <a:noFill/>
        </p:spPr>
        <p:txBody>
          <a:bodyPr wrap="square" rtlCol="0">
            <a:spAutoFit/>
          </a:bodyPr>
          <a:lstStyle/>
          <a:p>
            <a:r>
              <a:rPr lang="en-US" b="1" dirty="0"/>
              <a:t>t = 130 – 131 </a:t>
            </a:r>
            <a:r>
              <a:rPr lang="el-GR" b="1" dirty="0"/>
              <a:t>μ</a:t>
            </a:r>
            <a:r>
              <a:rPr lang="en-US" b="1" dirty="0"/>
              <a:t>s</a:t>
            </a:r>
            <a:endParaRPr lang="en-IN" b="1" dirty="0"/>
          </a:p>
        </p:txBody>
      </p:sp>
      <p:pic>
        <p:nvPicPr>
          <p:cNvPr id="46" name="Picture 45">
            <a:extLst>
              <a:ext uri="{FF2B5EF4-FFF2-40B4-BE49-F238E27FC236}">
                <a16:creationId xmlns:a16="http://schemas.microsoft.com/office/drawing/2014/main" id="{2AF764A9-C59B-321A-498D-0A798ED0AF36}"/>
              </a:ext>
            </a:extLst>
          </p:cNvPr>
          <p:cNvPicPr>
            <a:picLocks noChangeAspect="1"/>
          </p:cNvPicPr>
          <p:nvPr/>
        </p:nvPicPr>
        <p:blipFill>
          <a:blip r:embed="rId13"/>
          <a:stretch>
            <a:fillRect/>
          </a:stretch>
        </p:blipFill>
        <p:spPr>
          <a:xfrm>
            <a:off x="6082481" y="2007143"/>
            <a:ext cx="1307731" cy="1307731"/>
          </a:xfrm>
          <a:prstGeom prst="rect">
            <a:avLst/>
          </a:prstGeom>
        </p:spPr>
      </p:pic>
      <p:sp>
        <p:nvSpPr>
          <p:cNvPr id="47" name="TextBox 46">
            <a:extLst>
              <a:ext uri="{FF2B5EF4-FFF2-40B4-BE49-F238E27FC236}">
                <a16:creationId xmlns:a16="http://schemas.microsoft.com/office/drawing/2014/main" id="{AE38F1E2-F611-0A8C-52FA-C5C93EA01813}"/>
              </a:ext>
            </a:extLst>
          </p:cNvPr>
          <p:cNvSpPr txBox="1"/>
          <p:nvPr/>
        </p:nvSpPr>
        <p:spPr>
          <a:xfrm>
            <a:off x="18137" y="1699366"/>
            <a:ext cx="524229" cy="369332"/>
          </a:xfrm>
          <a:prstGeom prst="rect">
            <a:avLst/>
          </a:prstGeom>
          <a:noFill/>
        </p:spPr>
        <p:txBody>
          <a:bodyPr wrap="square" rtlCol="0">
            <a:spAutoFit/>
          </a:bodyPr>
          <a:lstStyle/>
          <a:p>
            <a:r>
              <a:rPr lang="en-US" sz="1800" b="1" dirty="0">
                <a:solidFill>
                  <a:schemeClr val="tx1"/>
                </a:solidFill>
              </a:rPr>
              <a:t>(b)</a:t>
            </a:r>
            <a:endParaRPr lang="en-IN" sz="1800" b="1" dirty="0">
              <a:solidFill>
                <a:schemeClr val="tx1"/>
              </a:solidFill>
            </a:endParaRPr>
          </a:p>
        </p:txBody>
      </p:sp>
      <p:pic>
        <p:nvPicPr>
          <p:cNvPr id="49" name="Picture 48">
            <a:extLst>
              <a:ext uri="{FF2B5EF4-FFF2-40B4-BE49-F238E27FC236}">
                <a16:creationId xmlns:a16="http://schemas.microsoft.com/office/drawing/2014/main" id="{CB9311F5-F9C9-985E-BA67-9EBC8AEA5E0C}"/>
              </a:ext>
            </a:extLst>
          </p:cNvPr>
          <p:cNvPicPr>
            <a:picLocks noChangeAspect="1"/>
          </p:cNvPicPr>
          <p:nvPr/>
        </p:nvPicPr>
        <p:blipFill>
          <a:blip r:embed="rId14"/>
          <a:stretch>
            <a:fillRect/>
          </a:stretch>
        </p:blipFill>
        <p:spPr>
          <a:xfrm>
            <a:off x="468996" y="3774186"/>
            <a:ext cx="1307731" cy="1307731"/>
          </a:xfrm>
          <a:prstGeom prst="rect">
            <a:avLst/>
          </a:prstGeom>
        </p:spPr>
      </p:pic>
      <p:sp>
        <p:nvSpPr>
          <p:cNvPr id="50" name="TextBox 49">
            <a:extLst>
              <a:ext uri="{FF2B5EF4-FFF2-40B4-BE49-F238E27FC236}">
                <a16:creationId xmlns:a16="http://schemas.microsoft.com/office/drawing/2014/main" id="{A1658DF6-0DDD-B538-1AF5-FF1367700123}"/>
              </a:ext>
            </a:extLst>
          </p:cNvPr>
          <p:cNvSpPr txBox="1"/>
          <p:nvPr/>
        </p:nvSpPr>
        <p:spPr>
          <a:xfrm>
            <a:off x="564173" y="3468911"/>
            <a:ext cx="1117374" cy="307777"/>
          </a:xfrm>
          <a:prstGeom prst="rect">
            <a:avLst/>
          </a:prstGeom>
          <a:noFill/>
        </p:spPr>
        <p:txBody>
          <a:bodyPr wrap="square" rtlCol="0">
            <a:spAutoFit/>
          </a:bodyPr>
          <a:lstStyle/>
          <a:p>
            <a:r>
              <a:rPr lang="en-US" b="1" dirty="0"/>
              <a:t>t = 0 – 1 </a:t>
            </a:r>
            <a:r>
              <a:rPr lang="el-GR" b="1" dirty="0"/>
              <a:t>μ</a:t>
            </a:r>
            <a:r>
              <a:rPr lang="en-US" b="1" dirty="0"/>
              <a:t>s</a:t>
            </a:r>
            <a:endParaRPr lang="en-IN" b="1" dirty="0"/>
          </a:p>
        </p:txBody>
      </p:sp>
      <p:pic>
        <p:nvPicPr>
          <p:cNvPr id="52" name="Picture 51">
            <a:extLst>
              <a:ext uri="{FF2B5EF4-FFF2-40B4-BE49-F238E27FC236}">
                <a16:creationId xmlns:a16="http://schemas.microsoft.com/office/drawing/2014/main" id="{9D4349A0-8A04-F4AA-EDE0-4FFC942763AF}"/>
              </a:ext>
            </a:extLst>
          </p:cNvPr>
          <p:cNvPicPr>
            <a:picLocks noChangeAspect="1"/>
          </p:cNvPicPr>
          <p:nvPr/>
        </p:nvPicPr>
        <p:blipFill>
          <a:blip r:embed="rId15"/>
          <a:stretch>
            <a:fillRect/>
          </a:stretch>
        </p:blipFill>
        <p:spPr>
          <a:xfrm>
            <a:off x="1866630" y="3774185"/>
            <a:ext cx="1307731" cy="1307731"/>
          </a:xfrm>
          <a:prstGeom prst="rect">
            <a:avLst/>
          </a:prstGeom>
        </p:spPr>
      </p:pic>
      <p:pic>
        <p:nvPicPr>
          <p:cNvPr id="54" name="Picture 53">
            <a:extLst>
              <a:ext uri="{FF2B5EF4-FFF2-40B4-BE49-F238E27FC236}">
                <a16:creationId xmlns:a16="http://schemas.microsoft.com/office/drawing/2014/main" id="{B7A81C14-E150-1F76-A8BB-441FAA3618EE}"/>
              </a:ext>
            </a:extLst>
          </p:cNvPr>
          <p:cNvPicPr>
            <a:picLocks noChangeAspect="1"/>
          </p:cNvPicPr>
          <p:nvPr/>
        </p:nvPicPr>
        <p:blipFill>
          <a:blip r:embed="rId16"/>
          <a:stretch>
            <a:fillRect/>
          </a:stretch>
        </p:blipFill>
        <p:spPr>
          <a:xfrm>
            <a:off x="3264268" y="3774184"/>
            <a:ext cx="1307732" cy="1307732"/>
          </a:xfrm>
          <a:prstGeom prst="rect">
            <a:avLst/>
          </a:prstGeom>
        </p:spPr>
      </p:pic>
      <p:sp>
        <p:nvSpPr>
          <p:cNvPr id="55" name="TextBox 54">
            <a:extLst>
              <a:ext uri="{FF2B5EF4-FFF2-40B4-BE49-F238E27FC236}">
                <a16:creationId xmlns:a16="http://schemas.microsoft.com/office/drawing/2014/main" id="{6D47AA58-F71D-614C-7A4C-19ABB8A1D708}"/>
              </a:ext>
            </a:extLst>
          </p:cNvPr>
          <p:cNvSpPr txBox="1"/>
          <p:nvPr/>
        </p:nvSpPr>
        <p:spPr>
          <a:xfrm>
            <a:off x="1906539" y="3479409"/>
            <a:ext cx="1302251" cy="307777"/>
          </a:xfrm>
          <a:prstGeom prst="rect">
            <a:avLst/>
          </a:prstGeom>
          <a:noFill/>
        </p:spPr>
        <p:txBody>
          <a:bodyPr wrap="square" rtlCol="0">
            <a:spAutoFit/>
          </a:bodyPr>
          <a:lstStyle/>
          <a:p>
            <a:r>
              <a:rPr lang="en-US" b="1" dirty="0"/>
              <a:t>t = 39</a:t>
            </a:r>
            <a:r>
              <a:rPr lang="el-GR" b="1" dirty="0"/>
              <a:t> </a:t>
            </a:r>
            <a:r>
              <a:rPr lang="en-US" b="1" dirty="0"/>
              <a:t>– 40 </a:t>
            </a:r>
            <a:r>
              <a:rPr lang="el-GR" b="1" dirty="0"/>
              <a:t>μ</a:t>
            </a:r>
            <a:r>
              <a:rPr lang="en-US" b="1" dirty="0"/>
              <a:t>s</a:t>
            </a:r>
            <a:endParaRPr lang="en-IN" b="1" dirty="0"/>
          </a:p>
        </p:txBody>
      </p:sp>
      <p:sp>
        <p:nvSpPr>
          <p:cNvPr id="56" name="TextBox 55">
            <a:extLst>
              <a:ext uri="{FF2B5EF4-FFF2-40B4-BE49-F238E27FC236}">
                <a16:creationId xmlns:a16="http://schemas.microsoft.com/office/drawing/2014/main" id="{610293C4-7679-FBD7-842C-A4182FE50D2A}"/>
              </a:ext>
            </a:extLst>
          </p:cNvPr>
          <p:cNvSpPr txBox="1"/>
          <p:nvPr/>
        </p:nvSpPr>
        <p:spPr>
          <a:xfrm>
            <a:off x="3224071" y="3482753"/>
            <a:ext cx="1407314" cy="307777"/>
          </a:xfrm>
          <a:prstGeom prst="rect">
            <a:avLst/>
          </a:prstGeom>
          <a:noFill/>
        </p:spPr>
        <p:txBody>
          <a:bodyPr wrap="square" rtlCol="0">
            <a:spAutoFit/>
          </a:bodyPr>
          <a:lstStyle/>
          <a:p>
            <a:r>
              <a:rPr lang="en-US" b="1" dirty="0"/>
              <a:t>t = 40 – </a:t>
            </a:r>
            <a:r>
              <a:rPr lang="el-GR" b="1" dirty="0"/>
              <a:t> </a:t>
            </a:r>
            <a:r>
              <a:rPr lang="en-US" b="1" dirty="0"/>
              <a:t>41 </a:t>
            </a:r>
            <a:r>
              <a:rPr lang="el-GR" b="1" dirty="0"/>
              <a:t>μ</a:t>
            </a:r>
            <a:r>
              <a:rPr lang="en-US" b="1" dirty="0"/>
              <a:t>s</a:t>
            </a:r>
            <a:endParaRPr lang="en-IN" b="1" dirty="0"/>
          </a:p>
        </p:txBody>
      </p:sp>
      <p:pic>
        <p:nvPicPr>
          <p:cNvPr id="58" name="Picture 57">
            <a:extLst>
              <a:ext uri="{FF2B5EF4-FFF2-40B4-BE49-F238E27FC236}">
                <a16:creationId xmlns:a16="http://schemas.microsoft.com/office/drawing/2014/main" id="{0504EB9E-CAB1-1501-45D8-0E0A6743DD97}"/>
              </a:ext>
            </a:extLst>
          </p:cNvPr>
          <p:cNvPicPr>
            <a:picLocks noChangeAspect="1"/>
          </p:cNvPicPr>
          <p:nvPr/>
        </p:nvPicPr>
        <p:blipFill>
          <a:blip r:embed="rId17"/>
          <a:stretch>
            <a:fillRect/>
          </a:stretch>
        </p:blipFill>
        <p:spPr>
          <a:xfrm>
            <a:off x="4684844" y="3774184"/>
            <a:ext cx="1307732" cy="1307732"/>
          </a:xfrm>
          <a:prstGeom prst="rect">
            <a:avLst/>
          </a:prstGeom>
        </p:spPr>
      </p:pic>
      <p:sp>
        <p:nvSpPr>
          <p:cNvPr id="59" name="TextBox 58">
            <a:extLst>
              <a:ext uri="{FF2B5EF4-FFF2-40B4-BE49-F238E27FC236}">
                <a16:creationId xmlns:a16="http://schemas.microsoft.com/office/drawing/2014/main" id="{FB34AB43-850A-71A0-45C7-6724E4B725C4}"/>
              </a:ext>
            </a:extLst>
          </p:cNvPr>
          <p:cNvSpPr txBox="1"/>
          <p:nvPr/>
        </p:nvSpPr>
        <p:spPr>
          <a:xfrm>
            <a:off x="4597467" y="3479409"/>
            <a:ext cx="1509054" cy="307777"/>
          </a:xfrm>
          <a:prstGeom prst="rect">
            <a:avLst/>
          </a:prstGeom>
          <a:noFill/>
        </p:spPr>
        <p:txBody>
          <a:bodyPr wrap="square" rtlCol="0">
            <a:spAutoFit/>
          </a:bodyPr>
          <a:lstStyle/>
          <a:p>
            <a:r>
              <a:rPr lang="en-US" b="1" dirty="0"/>
              <a:t>t = 115 – 116 </a:t>
            </a:r>
            <a:r>
              <a:rPr lang="el-GR" b="1" dirty="0"/>
              <a:t>μ</a:t>
            </a:r>
            <a:r>
              <a:rPr lang="en-US" b="1" dirty="0"/>
              <a:t>s</a:t>
            </a:r>
            <a:endParaRPr lang="en-IN" b="1" dirty="0"/>
          </a:p>
        </p:txBody>
      </p:sp>
      <p:pic>
        <p:nvPicPr>
          <p:cNvPr id="61" name="Picture 60">
            <a:extLst>
              <a:ext uri="{FF2B5EF4-FFF2-40B4-BE49-F238E27FC236}">
                <a16:creationId xmlns:a16="http://schemas.microsoft.com/office/drawing/2014/main" id="{18530BEF-F92E-1DBF-086C-E3960C68A687}"/>
              </a:ext>
            </a:extLst>
          </p:cNvPr>
          <p:cNvPicPr>
            <a:picLocks noChangeAspect="1"/>
          </p:cNvPicPr>
          <p:nvPr/>
        </p:nvPicPr>
        <p:blipFill>
          <a:blip r:embed="rId18"/>
          <a:stretch>
            <a:fillRect/>
          </a:stretch>
        </p:blipFill>
        <p:spPr>
          <a:xfrm>
            <a:off x="6099494" y="3768884"/>
            <a:ext cx="1307732" cy="1307732"/>
          </a:xfrm>
          <a:prstGeom prst="rect">
            <a:avLst/>
          </a:prstGeom>
        </p:spPr>
      </p:pic>
      <p:sp>
        <p:nvSpPr>
          <p:cNvPr id="62" name="TextBox 61">
            <a:extLst>
              <a:ext uri="{FF2B5EF4-FFF2-40B4-BE49-F238E27FC236}">
                <a16:creationId xmlns:a16="http://schemas.microsoft.com/office/drawing/2014/main" id="{48BB0EAC-6804-DB4D-8765-5CACF40580E2}"/>
              </a:ext>
            </a:extLst>
          </p:cNvPr>
          <p:cNvSpPr txBox="1"/>
          <p:nvPr/>
        </p:nvSpPr>
        <p:spPr>
          <a:xfrm>
            <a:off x="6004781" y="3479409"/>
            <a:ext cx="1568626" cy="307777"/>
          </a:xfrm>
          <a:prstGeom prst="rect">
            <a:avLst/>
          </a:prstGeom>
          <a:noFill/>
        </p:spPr>
        <p:txBody>
          <a:bodyPr wrap="square" rtlCol="0">
            <a:spAutoFit/>
          </a:bodyPr>
          <a:lstStyle/>
          <a:p>
            <a:r>
              <a:rPr lang="en-US" b="1" dirty="0"/>
              <a:t>t = 120 – 121 </a:t>
            </a:r>
            <a:r>
              <a:rPr lang="el-GR" b="1" dirty="0"/>
              <a:t>μ</a:t>
            </a:r>
            <a:r>
              <a:rPr lang="en-US" b="1" dirty="0"/>
              <a:t>s</a:t>
            </a:r>
            <a:endParaRPr lang="en-IN" b="1" dirty="0"/>
          </a:p>
        </p:txBody>
      </p:sp>
      <p:pic>
        <p:nvPicPr>
          <p:cNvPr id="64" name="Picture 63">
            <a:extLst>
              <a:ext uri="{FF2B5EF4-FFF2-40B4-BE49-F238E27FC236}">
                <a16:creationId xmlns:a16="http://schemas.microsoft.com/office/drawing/2014/main" id="{2CE8A042-C82A-E95E-695C-75BF5A6AF4EA}"/>
              </a:ext>
            </a:extLst>
          </p:cNvPr>
          <p:cNvPicPr>
            <a:picLocks noChangeAspect="1"/>
          </p:cNvPicPr>
          <p:nvPr/>
        </p:nvPicPr>
        <p:blipFill>
          <a:blip r:embed="rId19"/>
          <a:stretch>
            <a:fillRect/>
          </a:stretch>
        </p:blipFill>
        <p:spPr>
          <a:xfrm>
            <a:off x="7521767" y="3768884"/>
            <a:ext cx="1307732" cy="1307732"/>
          </a:xfrm>
          <a:prstGeom prst="rect">
            <a:avLst/>
          </a:prstGeom>
        </p:spPr>
      </p:pic>
      <p:sp>
        <p:nvSpPr>
          <p:cNvPr id="67" name="TextBox 66">
            <a:extLst>
              <a:ext uri="{FF2B5EF4-FFF2-40B4-BE49-F238E27FC236}">
                <a16:creationId xmlns:a16="http://schemas.microsoft.com/office/drawing/2014/main" id="{ADF439CC-5977-E25F-123F-D5DBFF404F7A}"/>
              </a:ext>
            </a:extLst>
          </p:cNvPr>
          <p:cNvSpPr txBox="1"/>
          <p:nvPr/>
        </p:nvSpPr>
        <p:spPr>
          <a:xfrm>
            <a:off x="7460399" y="3489794"/>
            <a:ext cx="1503633" cy="307777"/>
          </a:xfrm>
          <a:prstGeom prst="rect">
            <a:avLst/>
          </a:prstGeom>
          <a:noFill/>
        </p:spPr>
        <p:txBody>
          <a:bodyPr wrap="square" rtlCol="0">
            <a:spAutoFit/>
          </a:bodyPr>
          <a:lstStyle/>
          <a:p>
            <a:r>
              <a:rPr lang="en-US" b="1" dirty="0"/>
              <a:t>t = 130 – 131 </a:t>
            </a:r>
            <a:r>
              <a:rPr lang="el-GR" b="1" dirty="0"/>
              <a:t>μ</a:t>
            </a:r>
            <a:r>
              <a:rPr lang="en-US" b="1" dirty="0"/>
              <a:t>s</a:t>
            </a:r>
            <a:endParaRPr lang="en-IN" b="1" dirty="0"/>
          </a:p>
        </p:txBody>
      </p:sp>
      <p:sp>
        <p:nvSpPr>
          <p:cNvPr id="68" name="TextBox 67">
            <a:extLst>
              <a:ext uri="{FF2B5EF4-FFF2-40B4-BE49-F238E27FC236}">
                <a16:creationId xmlns:a16="http://schemas.microsoft.com/office/drawing/2014/main" id="{203AC289-5545-E12B-11FF-28B043F832D8}"/>
              </a:ext>
            </a:extLst>
          </p:cNvPr>
          <p:cNvSpPr txBox="1"/>
          <p:nvPr/>
        </p:nvSpPr>
        <p:spPr>
          <a:xfrm>
            <a:off x="26404" y="3471412"/>
            <a:ext cx="524229" cy="369332"/>
          </a:xfrm>
          <a:prstGeom prst="rect">
            <a:avLst/>
          </a:prstGeom>
          <a:noFill/>
        </p:spPr>
        <p:txBody>
          <a:bodyPr wrap="square" rtlCol="0">
            <a:spAutoFit/>
          </a:bodyPr>
          <a:lstStyle/>
          <a:p>
            <a:r>
              <a:rPr lang="en-US" sz="1800" b="1" dirty="0">
                <a:solidFill>
                  <a:schemeClr val="tx1"/>
                </a:solidFill>
              </a:rPr>
              <a:t>(c)</a:t>
            </a:r>
            <a:endParaRPr lang="en-IN" sz="1800" b="1" dirty="0">
              <a:solidFill>
                <a:schemeClr val="tx1"/>
              </a:solidFill>
            </a:endParaRPr>
          </a:p>
        </p:txBody>
      </p:sp>
    </p:spTree>
    <p:extLst>
      <p:ext uri="{BB962C8B-B14F-4D97-AF65-F5344CB8AC3E}">
        <p14:creationId xmlns:p14="http://schemas.microsoft.com/office/powerpoint/2010/main" val="353019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4707-F91B-CD3B-1724-5AB6A78C2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E690B-978E-EE65-27DA-EB33703EA832}"/>
              </a:ext>
            </a:extLst>
          </p:cNvPr>
          <p:cNvSpPr>
            <a:spLocks noGrp="1"/>
          </p:cNvSpPr>
          <p:nvPr>
            <p:ph type="title"/>
          </p:nvPr>
        </p:nvSpPr>
        <p:spPr>
          <a:xfrm>
            <a:off x="311699" y="0"/>
            <a:ext cx="8959891" cy="572700"/>
          </a:xfrm>
        </p:spPr>
        <p:txBody>
          <a:bodyPr>
            <a:normAutofit fontScale="90000"/>
          </a:bodyPr>
          <a:lstStyle/>
          <a:p>
            <a:r>
              <a:rPr lang="en-US" dirty="0"/>
              <a:t>Top-Down View of Neuroscience (overlaps with Psychology)</a:t>
            </a:r>
            <a:endParaRPr lang="en-IN" dirty="0"/>
          </a:p>
        </p:txBody>
      </p:sp>
      <p:pic>
        <p:nvPicPr>
          <p:cNvPr id="5" name="Picture 4">
            <a:extLst>
              <a:ext uri="{FF2B5EF4-FFF2-40B4-BE49-F238E27FC236}">
                <a16:creationId xmlns:a16="http://schemas.microsoft.com/office/drawing/2014/main" id="{756A4824-1E30-40CC-27A0-D8A3E588B3F6}"/>
              </a:ext>
            </a:extLst>
          </p:cNvPr>
          <p:cNvPicPr>
            <a:picLocks noChangeAspect="1"/>
          </p:cNvPicPr>
          <p:nvPr/>
        </p:nvPicPr>
        <p:blipFill>
          <a:blip r:embed="rId2"/>
          <a:stretch>
            <a:fillRect/>
          </a:stretch>
        </p:blipFill>
        <p:spPr>
          <a:xfrm>
            <a:off x="311699" y="563525"/>
            <a:ext cx="3563082" cy="4016449"/>
          </a:xfrm>
          <a:prstGeom prst="rect">
            <a:avLst/>
          </a:prstGeom>
        </p:spPr>
      </p:pic>
      <p:pic>
        <p:nvPicPr>
          <p:cNvPr id="7" name="Picture 6">
            <a:extLst>
              <a:ext uri="{FF2B5EF4-FFF2-40B4-BE49-F238E27FC236}">
                <a16:creationId xmlns:a16="http://schemas.microsoft.com/office/drawing/2014/main" id="{EDA76FB5-3806-E2A6-9D50-8617BEA4205D}"/>
              </a:ext>
            </a:extLst>
          </p:cNvPr>
          <p:cNvPicPr>
            <a:picLocks noChangeAspect="1"/>
          </p:cNvPicPr>
          <p:nvPr/>
        </p:nvPicPr>
        <p:blipFill>
          <a:blip r:embed="rId3"/>
          <a:stretch>
            <a:fillRect/>
          </a:stretch>
        </p:blipFill>
        <p:spPr>
          <a:xfrm>
            <a:off x="4531457" y="446932"/>
            <a:ext cx="3365990" cy="1516283"/>
          </a:xfrm>
          <a:prstGeom prst="rect">
            <a:avLst/>
          </a:prstGeom>
        </p:spPr>
      </p:pic>
      <p:sp>
        <p:nvSpPr>
          <p:cNvPr id="8" name="TextBox 7">
            <a:extLst>
              <a:ext uri="{FF2B5EF4-FFF2-40B4-BE49-F238E27FC236}">
                <a16:creationId xmlns:a16="http://schemas.microsoft.com/office/drawing/2014/main" id="{D5A20C62-16C8-C38C-848C-D6F95EDDE04F}"/>
              </a:ext>
            </a:extLst>
          </p:cNvPr>
          <p:cNvSpPr txBox="1"/>
          <p:nvPr/>
        </p:nvSpPr>
        <p:spPr>
          <a:xfrm>
            <a:off x="74428" y="4570800"/>
            <a:ext cx="4342856" cy="523220"/>
          </a:xfrm>
          <a:prstGeom prst="rect">
            <a:avLst/>
          </a:prstGeom>
          <a:noFill/>
        </p:spPr>
        <p:txBody>
          <a:bodyPr wrap="none" rtlCol="0">
            <a:spAutoFit/>
          </a:bodyPr>
          <a:lstStyle/>
          <a:p>
            <a:r>
              <a:rPr lang="en-US" b="1" dirty="0"/>
              <a:t>Interaction between sensory memory, short-term</a:t>
            </a:r>
          </a:p>
          <a:p>
            <a:r>
              <a:rPr lang="en-US" b="1" dirty="0"/>
              <a:t>memory (STM), and </a:t>
            </a:r>
            <a:r>
              <a:rPr lang="en-IN" b="1" dirty="0"/>
              <a:t>long-term memory (LTM)</a:t>
            </a:r>
          </a:p>
        </p:txBody>
      </p:sp>
      <p:sp>
        <p:nvSpPr>
          <p:cNvPr id="10" name="TextBox 9">
            <a:extLst>
              <a:ext uri="{FF2B5EF4-FFF2-40B4-BE49-F238E27FC236}">
                <a16:creationId xmlns:a16="http://schemas.microsoft.com/office/drawing/2014/main" id="{F3CADEAA-CA29-673F-EFCD-D4DC4D4A44FE}"/>
              </a:ext>
            </a:extLst>
          </p:cNvPr>
          <p:cNvSpPr txBox="1"/>
          <p:nvPr/>
        </p:nvSpPr>
        <p:spPr>
          <a:xfrm>
            <a:off x="7303621" y="1862629"/>
            <a:ext cx="1755609" cy="954107"/>
          </a:xfrm>
          <a:prstGeom prst="rect">
            <a:avLst/>
          </a:prstGeom>
          <a:noFill/>
        </p:spPr>
        <p:txBody>
          <a:bodyPr wrap="none" rtlCol="0">
            <a:spAutoFit/>
          </a:bodyPr>
          <a:lstStyle/>
          <a:p>
            <a:r>
              <a:rPr lang="en-US" b="1" dirty="0"/>
              <a:t>Working memory </a:t>
            </a:r>
          </a:p>
          <a:p>
            <a:r>
              <a:rPr lang="en-US" b="1" dirty="0"/>
              <a:t>(modern approach</a:t>
            </a:r>
          </a:p>
          <a:p>
            <a:r>
              <a:rPr lang="en-US" b="1" dirty="0"/>
              <a:t> to STM) and</a:t>
            </a:r>
          </a:p>
          <a:p>
            <a:r>
              <a:rPr lang="en-US" b="1" dirty="0"/>
              <a:t>its components</a:t>
            </a:r>
            <a:endParaRPr lang="en-IN" b="1" dirty="0"/>
          </a:p>
        </p:txBody>
      </p:sp>
      <p:pic>
        <p:nvPicPr>
          <p:cNvPr id="12" name="Picture 11">
            <a:extLst>
              <a:ext uri="{FF2B5EF4-FFF2-40B4-BE49-F238E27FC236}">
                <a16:creationId xmlns:a16="http://schemas.microsoft.com/office/drawing/2014/main" id="{25B31400-8942-2556-AEA3-50A59B0E6358}"/>
              </a:ext>
            </a:extLst>
          </p:cNvPr>
          <p:cNvPicPr>
            <a:picLocks noChangeAspect="1"/>
          </p:cNvPicPr>
          <p:nvPr/>
        </p:nvPicPr>
        <p:blipFill>
          <a:blip r:embed="rId4"/>
          <a:stretch>
            <a:fillRect/>
          </a:stretch>
        </p:blipFill>
        <p:spPr>
          <a:xfrm>
            <a:off x="4654555" y="1862629"/>
            <a:ext cx="2674935" cy="3064145"/>
          </a:xfrm>
          <a:prstGeom prst="rect">
            <a:avLst/>
          </a:prstGeom>
        </p:spPr>
      </p:pic>
      <p:sp>
        <p:nvSpPr>
          <p:cNvPr id="13" name="TextBox 12">
            <a:extLst>
              <a:ext uri="{FF2B5EF4-FFF2-40B4-BE49-F238E27FC236}">
                <a16:creationId xmlns:a16="http://schemas.microsoft.com/office/drawing/2014/main" id="{72C033BD-FEA8-B536-E935-1C8BC86B4B10}"/>
              </a:ext>
            </a:extLst>
          </p:cNvPr>
          <p:cNvSpPr txBox="1"/>
          <p:nvPr/>
        </p:nvSpPr>
        <p:spPr>
          <a:xfrm>
            <a:off x="7135279" y="4093746"/>
            <a:ext cx="1947969" cy="954107"/>
          </a:xfrm>
          <a:prstGeom prst="rect">
            <a:avLst/>
          </a:prstGeom>
          <a:noFill/>
        </p:spPr>
        <p:txBody>
          <a:bodyPr wrap="none" rtlCol="0">
            <a:spAutoFit/>
          </a:bodyPr>
          <a:lstStyle/>
          <a:p>
            <a:r>
              <a:rPr lang="en-US" dirty="0"/>
              <a:t>E. B. Goldstein, </a:t>
            </a:r>
          </a:p>
          <a:p>
            <a:r>
              <a:rPr lang="en-US" dirty="0"/>
              <a:t>Cognitive Psychology,</a:t>
            </a:r>
          </a:p>
          <a:p>
            <a:r>
              <a:rPr lang="en-IN" dirty="0"/>
              <a:t>Wordsworth Cengage</a:t>
            </a:r>
          </a:p>
          <a:p>
            <a:r>
              <a:rPr lang="en-IN" dirty="0"/>
              <a:t>Learning (2005)</a:t>
            </a:r>
          </a:p>
        </p:txBody>
      </p:sp>
    </p:spTree>
    <p:extLst>
      <p:ext uri="{BB962C8B-B14F-4D97-AF65-F5344CB8AC3E}">
        <p14:creationId xmlns:p14="http://schemas.microsoft.com/office/powerpoint/2010/main" val="29906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AD53-2757-46DE-E048-55EC50D678AF}"/>
              </a:ext>
            </a:extLst>
          </p:cNvPr>
          <p:cNvSpPr>
            <a:spLocks noGrp="1"/>
          </p:cNvSpPr>
          <p:nvPr>
            <p:ph type="title"/>
          </p:nvPr>
        </p:nvSpPr>
        <p:spPr>
          <a:xfrm>
            <a:off x="311699" y="0"/>
            <a:ext cx="8520600" cy="572700"/>
          </a:xfrm>
        </p:spPr>
        <p:txBody>
          <a:bodyPr>
            <a:normAutofit fontScale="90000"/>
          </a:bodyPr>
          <a:lstStyle/>
          <a:p>
            <a:r>
              <a:rPr lang="en-US" dirty="0"/>
              <a:t>Bottom-Up View of Neuroscience: Biologically Motivated Component Models of SNN </a:t>
            </a:r>
            <a:endParaRPr lang="en-IN" dirty="0"/>
          </a:p>
        </p:txBody>
      </p:sp>
      <p:pic>
        <p:nvPicPr>
          <p:cNvPr id="5" name="Picture 4">
            <a:extLst>
              <a:ext uri="{FF2B5EF4-FFF2-40B4-BE49-F238E27FC236}">
                <a16:creationId xmlns:a16="http://schemas.microsoft.com/office/drawing/2014/main" id="{FDD4FD30-55ED-4B8C-64EA-736CD191C849}"/>
              </a:ext>
            </a:extLst>
          </p:cNvPr>
          <p:cNvPicPr>
            <a:picLocks noChangeAspect="1"/>
          </p:cNvPicPr>
          <p:nvPr/>
        </p:nvPicPr>
        <p:blipFill>
          <a:blip r:embed="rId2"/>
          <a:stretch>
            <a:fillRect/>
          </a:stretch>
        </p:blipFill>
        <p:spPr>
          <a:xfrm>
            <a:off x="311699" y="985919"/>
            <a:ext cx="2442518" cy="1921081"/>
          </a:xfrm>
          <a:prstGeom prst="rect">
            <a:avLst/>
          </a:prstGeom>
        </p:spPr>
      </p:pic>
      <p:sp>
        <p:nvSpPr>
          <p:cNvPr id="6" name="TextBox 5">
            <a:extLst>
              <a:ext uri="{FF2B5EF4-FFF2-40B4-BE49-F238E27FC236}">
                <a16:creationId xmlns:a16="http://schemas.microsoft.com/office/drawing/2014/main" id="{05E3A2AD-BFB8-CEA8-96CC-4800E5846138}"/>
              </a:ext>
            </a:extLst>
          </p:cNvPr>
          <p:cNvSpPr txBox="1"/>
          <p:nvPr/>
        </p:nvSpPr>
        <p:spPr>
          <a:xfrm>
            <a:off x="29034" y="4580970"/>
            <a:ext cx="3489120" cy="523220"/>
          </a:xfrm>
          <a:prstGeom prst="rect">
            <a:avLst/>
          </a:prstGeom>
          <a:noFill/>
        </p:spPr>
        <p:txBody>
          <a:bodyPr wrap="square" rtlCol="0">
            <a:spAutoFit/>
          </a:bodyPr>
          <a:lstStyle/>
          <a:p>
            <a:r>
              <a:rPr lang="en-US" b="1" dirty="0"/>
              <a:t>Leaky Integrate Fire (LIF) model of a neuron</a:t>
            </a:r>
            <a:endParaRPr lang="en-IN" b="1" dirty="0"/>
          </a:p>
        </p:txBody>
      </p:sp>
      <p:pic>
        <p:nvPicPr>
          <p:cNvPr id="8" name="Picture 7">
            <a:extLst>
              <a:ext uri="{FF2B5EF4-FFF2-40B4-BE49-F238E27FC236}">
                <a16:creationId xmlns:a16="http://schemas.microsoft.com/office/drawing/2014/main" id="{C9155380-98C6-4021-2E1B-D4E735319F83}"/>
              </a:ext>
            </a:extLst>
          </p:cNvPr>
          <p:cNvPicPr>
            <a:picLocks noChangeAspect="1"/>
          </p:cNvPicPr>
          <p:nvPr/>
        </p:nvPicPr>
        <p:blipFill>
          <a:blip r:embed="rId3"/>
          <a:stretch>
            <a:fillRect/>
          </a:stretch>
        </p:blipFill>
        <p:spPr>
          <a:xfrm>
            <a:off x="510306" y="2866951"/>
            <a:ext cx="2365096" cy="1737076"/>
          </a:xfrm>
          <a:prstGeom prst="rect">
            <a:avLst/>
          </a:prstGeom>
        </p:spPr>
      </p:pic>
      <p:pic>
        <p:nvPicPr>
          <p:cNvPr id="10" name="Picture 9">
            <a:extLst>
              <a:ext uri="{FF2B5EF4-FFF2-40B4-BE49-F238E27FC236}">
                <a16:creationId xmlns:a16="http://schemas.microsoft.com/office/drawing/2014/main" id="{F6009992-667A-4BE9-DF4F-960715FD0E0D}"/>
              </a:ext>
            </a:extLst>
          </p:cNvPr>
          <p:cNvPicPr>
            <a:picLocks noChangeAspect="1"/>
          </p:cNvPicPr>
          <p:nvPr/>
        </p:nvPicPr>
        <p:blipFill>
          <a:blip r:embed="rId4"/>
          <a:stretch>
            <a:fillRect/>
          </a:stretch>
        </p:blipFill>
        <p:spPr>
          <a:xfrm>
            <a:off x="3518154" y="934188"/>
            <a:ext cx="5117831" cy="3275124"/>
          </a:xfrm>
          <a:prstGeom prst="rect">
            <a:avLst/>
          </a:prstGeom>
        </p:spPr>
      </p:pic>
      <p:sp>
        <p:nvSpPr>
          <p:cNvPr id="11" name="TextBox 10">
            <a:extLst>
              <a:ext uri="{FF2B5EF4-FFF2-40B4-BE49-F238E27FC236}">
                <a16:creationId xmlns:a16="http://schemas.microsoft.com/office/drawing/2014/main" id="{1ED4BB6A-E22D-0749-3B66-297AF09FAC5A}"/>
              </a:ext>
            </a:extLst>
          </p:cNvPr>
          <p:cNvSpPr txBox="1"/>
          <p:nvPr/>
        </p:nvSpPr>
        <p:spPr>
          <a:xfrm>
            <a:off x="3794966" y="4105184"/>
            <a:ext cx="4838728" cy="523220"/>
          </a:xfrm>
          <a:prstGeom prst="rect">
            <a:avLst/>
          </a:prstGeom>
          <a:noFill/>
        </p:spPr>
        <p:txBody>
          <a:bodyPr wrap="square" rtlCol="0">
            <a:spAutoFit/>
          </a:bodyPr>
          <a:lstStyle/>
          <a:p>
            <a:r>
              <a:rPr lang="en-US" b="1" dirty="0"/>
              <a:t>Spike Time Dependent Plasticity (STDP) property of a synapse</a:t>
            </a:r>
            <a:endParaRPr lang="en-IN" b="1" dirty="0"/>
          </a:p>
        </p:txBody>
      </p:sp>
      <p:sp>
        <p:nvSpPr>
          <p:cNvPr id="12" name="TextBox 11">
            <a:extLst>
              <a:ext uri="{FF2B5EF4-FFF2-40B4-BE49-F238E27FC236}">
                <a16:creationId xmlns:a16="http://schemas.microsoft.com/office/drawing/2014/main" id="{FFF3E936-3ED2-E21E-BC84-F5E4110DB09E}"/>
              </a:ext>
            </a:extLst>
          </p:cNvPr>
          <p:cNvSpPr txBox="1"/>
          <p:nvPr/>
        </p:nvSpPr>
        <p:spPr>
          <a:xfrm>
            <a:off x="5625848" y="4628404"/>
            <a:ext cx="3398687" cy="523220"/>
          </a:xfrm>
          <a:prstGeom prst="rect">
            <a:avLst/>
          </a:prstGeom>
          <a:noFill/>
        </p:spPr>
        <p:txBody>
          <a:bodyPr wrap="none" rtlCol="0">
            <a:spAutoFit/>
          </a:bodyPr>
          <a:lstStyle/>
          <a:p>
            <a:r>
              <a:rPr lang="en-US" dirty="0"/>
              <a:t>W. </a:t>
            </a:r>
            <a:r>
              <a:rPr lang="en-US" dirty="0" err="1"/>
              <a:t>Gernstner</a:t>
            </a:r>
            <a:r>
              <a:rPr lang="en-US" dirty="0"/>
              <a:t> et al, Neuronal Dynamics, </a:t>
            </a:r>
          </a:p>
          <a:p>
            <a:r>
              <a:rPr lang="en-US" dirty="0"/>
              <a:t>Cambridge University Press (2014)</a:t>
            </a:r>
            <a:endParaRPr lang="en-IN" dirty="0"/>
          </a:p>
        </p:txBody>
      </p:sp>
    </p:spTree>
    <p:extLst>
      <p:ext uri="{BB962C8B-B14F-4D97-AF65-F5344CB8AC3E}">
        <p14:creationId xmlns:p14="http://schemas.microsoft.com/office/powerpoint/2010/main" val="165827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5579-4684-BDD4-727C-9EBC42DE337E}"/>
              </a:ext>
            </a:extLst>
          </p:cNvPr>
          <p:cNvSpPr>
            <a:spLocks noGrp="1"/>
          </p:cNvSpPr>
          <p:nvPr>
            <p:ph type="title"/>
          </p:nvPr>
        </p:nvSpPr>
        <p:spPr>
          <a:xfrm>
            <a:off x="311700" y="1925"/>
            <a:ext cx="8520600" cy="572700"/>
          </a:xfrm>
        </p:spPr>
        <p:txBody>
          <a:bodyPr>
            <a:normAutofit fontScale="90000"/>
          </a:bodyPr>
          <a:lstStyle/>
          <a:p>
            <a:r>
              <a:rPr lang="en-US" dirty="0"/>
              <a:t>Goals of This Project</a:t>
            </a:r>
            <a:endParaRPr lang="en-IN" dirty="0"/>
          </a:p>
        </p:txBody>
      </p:sp>
      <p:sp>
        <p:nvSpPr>
          <p:cNvPr id="3" name="Text Placeholder 2">
            <a:extLst>
              <a:ext uri="{FF2B5EF4-FFF2-40B4-BE49-F238E27FC236}">
                <a16:creationId xmlns:a16="http://schemas.microsoft.com/office/drawing/2014/main" id="{CBF0BF2E-5ABF-2288-FB84-343393226F27}"/>
              </a:ext>
            </a:extLst>
          </p:cNvPr>
          <p:cNvSpPr>
            <a:spLocks noGrp="1"/>
          </p:cNvSpPr>
          <p:nvPr>
            <p:ph type="body" idx="1"/>
          </p:nvPr>
        </p:nvSpPr>
        <p:spPr>
          <a:xfrm>
            <a:off x="109681" y="652806"/>
            <a:ext cx="8906727" cy="4344496"/>
          </a:xfrm>
        </p:spPr>
        <p:txBody>
          <a:bodyPr>
            <a:normAutofit fontScale="92500" lnSpcReduction="20000"/>
          </a:bodyPr>
          <a:lstStyle/>
          <a:p>
            <a:r>
              <a:rPr lang="en-US" dirty="0"/>
              <a:t>Explain top-down psychological phenomena like working memory and long-term memory interaction using bottom-up neuroscience models like SNN</a:t>
            </a:r>
          </a:p>
          <a:p>
            <a:endParaRPr lang="en-US" dirty="0"/>
          </a:p>
          <a:p>
            <a:r>
              <a:rPr lang="en-US" dirty="0"/>
              <a:t>Since working memory encompasses a lot of functionalities, we focus on only the </a:t>
            </a:r>
            <a:r>
              <a:rPr lang="en-US" b="1" dirty="0"/>
              <a:t>visuo-spatial sketchpad </a:t>
            </a:r>
            <a:r>
              <a:rPr lang="en-US" dirty="0"/>
              <a:t>here. </a:t>
            </a:r>
          </a:p>
          <a:p>
            <a:pPr marL="114300" indent="0">
              <a:buNone/>
            </a:pPr>
            <a:endParaRPr lang="en-US" dirty="0"/>
          </a:p>
          <a:p>
            <a:r>
              <a:rPr lang="en-US" dirty="0"/>
              <a:t>We model a simpler version of this particular aspect of the visuo-spatial sketchpad: </a:t>
            </a:r>
          </a:p>
          <a:p>
            <a:pPr marL="114300" indent="0" algn="l">
              <a:buNone/>
            </a:pPr>
            <a:r>
              <a:rPr lang="en-US" i="1" dirty="0"/>
              <a:t>“</a:t>
            </a:r>
            <a:r>
              <a:rPr lang="en-US" sz="1800" b="0" i="1" u="none" strike="noStrike" baseline="0" dirty="0">
                <a:latin typeface="Minion-Regular"/>
              </a:rPr>
              <a:t>Brooks showed that performance interacted with modality of presentation, with auditory presentation </a:t>
            </a:r>
            <a:r>
              <a:rPr lang="en-US" sz="1800" b="0" i="1" u="none" strike="noStrike" baseline="0" dirty="0" err="1">
                <a:latin typeface="Minion-Regular"/>
              </a:rPr>
              <a:t>favouring</a:t>
            </a:r>
            <a:r>
              <a:rPr lang="en-US" sz="1800" b="0" i="1" u="none" strike="noStrike" baseline="0" dirty="0">
                <a:latin typeface="Minion-Regular"/>
              </a:rPr>
              <a:t> the visuospatial code, and reading the non-spatial sequence. He interpreted this result in terms of interference between the mode of presentation and the mode of storage; reading the visually presented sentences interfered with the visuospatial matrix code </a:t>
            </a:r>
            <a:r>
              <a:rPr lang="en-IN" sz="1800" b="0" i="1" u="none" strike="noStrike" baseline="0" dirty="0">
                <a:latin typeface="Minion-Regular"/>
              </a:rPr>
              <a:t>and vice versa. </a:t>
            </a:r>
            <a:r>
              <a:rPr lang="en-US" sz="1800" b="0" i="1" u="none" strike="noStrike" baseline="0" dirty="0">
                <a:latin typeface="Minion-Regular"/>
              </a:rPr>
              <a:t>My own involvement in this are was influenced by the personal experience of listening to the UCLA-Stanford American football game while driving</a:t>
            </a:r>
          </a:p>
          <a:p>
            <a:pPr marL="114300" indent="0" algn="l">
              <a:buNone/>
            </a:pPr>
            <a:r>
              <a:rPr lang="en-US" sz="1800" b="0" i="1" u="none" strike="noStrike" baseline="0" dirty="0">
                <a:latin typeface="Minion-Regular"/>
              </a:rPr>
              <a:t>along a freeway. </a:t>
            </a:r>
            <a:r>
              <a:rPr lang="en-US" sz="1800" b="1" i="1" u="none" strike="noStrike" baseline="0" dirty="0">
                <a:latin typeface="Minion-Regular"/>
              </a:rPr>
              <a:t>I had a very good image of the game, but noticed that I was</a:t>
            </a:r>
          </a:p>
          <a:p>
            <a:pPr marL="114300" indent="0" algn="l">
              <a:buNone/>
            </a:pPr>
            <a:r>
              <a:rPr lang="en-US" sz="1800" b="1" i="1" u="none" strike="noStrike" baseline="0" dirty="0">
                <a:latin typeface="Minion-Regular"/>
              </a:rPr>
              <a:t>weaving from lane to lane, and rapidly switched to music</a:t>
            </a:r>
            <a:r>
              <a:rPr lang="en-US" sz="1800" b="0" i="1" u="none" strike="noStrike" baseline="0" dirty="0">
                <a:latin typeface="Minion-Regular"/>
              </a:rPr>
              <a:t>.” </a:t>
            </a:r>
          </a:p>
          <a:p>
            <a:pPr marL="114300" indent="0" algn="l">
              <a:buNone/>
            </a:pPr>
            <a:r>
              <a:rPr lang="en-US" i="1" dirty="0">
                <a:latin typeface="Minion-Regular"/>
              </a:rPr>
              <a:t>(from Chapter 5 of Working Memory, Thought, and Action by Alan Baddeley, OUP (1997)</a:t>
            </a:r>
            <a:endParaRPr lang="en-US" sz="1800" b="0" i="1" u="none" strike="noStrike" baseline="0" dirty="0">
              <a:latin typeface="Minion-Regular"/>
            </a:endParaRPr>
          </a:p>
          <a:p>
            <a:pPr marL="114300" indent="0" algn="l">
              <a:buNone/>
            </a:pPr>
            <a:endParaRPr lang="en-US" sz="1800" b="0" i="1" u="none" strike="noStrike" baseline="0" dirty="0">
              <a:latin typeface="Minion-Regular"/>
            </a:endParaRPr>
          </a:p>
          <a:p>
            <a:pPr marL="114300" indent="0" algn="l">
              <a:buNone/>
            </a:pPr>
            <a:endParaRPr lang="en-IN" i="1" dirty="0"/>
          </a:p>
        </p:txBody>
      </p:sp>
    </p:spTree>
    <p:extLst>
      <p:ext uri="{BB962C8B-B14F-4D97-AF65-F5344CB8AC3E}">
        <p14:creationId xmlns:p14="http://schemas.microsoft.com/office/powerpoint/2010/main" val="191350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BAC9-877B-CEA2-4A10-5E377C9DC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4995D-0949-4347-4110-3F9E0F674218}"/>
              </a:ext>
            </a:extLst>
          </p:cNvPr>
          <p:cNvSpPr>
            <a:spLocks noGrp="1"/>
          </p:cNvSpPr>
          <p:nvPr>
            <p:ph type="title"/>
          </p:nvPr>
        </p:nvSpPr>
        <p:spPr/>
        <p:txBody>
          <a:bodyPr>
            <a:normAutofit fontScale="90000"/>
          </a:bodyPr>
          <a:lstStyle/>
          <a:p>
            <a:r>
              <a:rPr lang="en-US" dirty="0"/>
              <a:t>Layout of the Talk</a:t>
            </a:r>
            <a:endParaRPr lang="en-IN" dirty="0"/>
          </a:p>
        </p:txBody>
      </p:sp>
      <p:sp>
        <p:nvSpPr>
          <p:cNvPr id="3" name="Text Placeholder 2">
            <a:extLst>
              <a:ext uri="{FF2B5EF4-FFF2-40B4-BE49-F238E27FC236}">
                <a16:creationId xmlns:a16="http://schemas.microsoft.com/office/drawing/2014/main" id="{3E3D1FDB-227D-D4ED-BF0B-7CA0DC80D477}"/>
              </a:ext>
            </a:extLst>
          </p:cNvPr>
          <p:cNvSpPr>
            <a:spLocks noGrp="1"/>
          </p:cNvSpPr>
          <p:nvPr>
            <p:ph type="body" idx="1"/>
          </p:nvPr>
        </p:nvSpPr>
        <p:spPr/>
        <p:txBody>
          <a:bodyPr/>
          <a:lstStyle/>
          <a:p>
            <a:r>
              <a:rPr lang="en-US" dirty="0"/>
              <a:t>Motivation</a:t>
            </a:r>
          </a:p>
          <a:p>
            <a:r>
              <a:rPr lang="en-US" u="sng" dirty="0"/>
              <a:t>Training of spike-time-dependent-plasticity(STDP)-enabled SNN for handwritten digit recognition (MNIST), and modeling the digit-learning aspect of long-term memory (LTM) through this SNN.</a:t>
            </a:r>
          </a:p>
          <a:p>
            <a:r>
              <a:rPr lang="en-US" dirty="0"/>
              <a:t>Modeling the network of sensory neurons, visuo-spatial sketchpad of working memory, and LTM through SNN, and demonstrating digit recollection </a:t>
            </a:r>
          </a:p>
          <a:p>
            <a:r>
              <a:rPr lang="en-IN" dirty="0"/>
              <a:t>Future Work</a:t>
            </a:r>
          </a:p>
        </p:txBody>
      </p:sp>
    </p:spTree>
    <p:extLst>
      <p:ext uri="{BB962C8B-B14F-4D97-AF65-F5344CB8AC3E}">
        <p14:creationId xmlns:p14="http://schemas.microsoft.com/office/powerpoint/2010/main" val="132341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1C92989A-A75E-BCA4-1D94-8226EF9749F6}"/>
            </a:ext>
          </a:extLst>
        </p:cNvPr>
        <p:cNvGrpSpPr/>
        <p:nvPr/>
      </p:nvGrpSpPr>
      <p:grpSpPr>
        <a:xfrm>
          <a:off x="0" y="0"/>
          <a:ext cx="0" cy="0"/>
          <a:chOff x="0" y="0"/>
          <a:chExt cx="0" cy="0"/>
        </a:xfrm>
      </p:grpSpPr>
      <p:sp>
        <p:nvSpPr>
          <p:cNvPr id="108" name="Google Shape;108;p21">
            <a:extLst>
              <a:ext uri="{FF2B5EF4-FFF2-40B4-BE49-F238E27FC236}">
                <a16:creationId xmlns:a16="http://schemas.microsoft.com/office/drawing/2014/main" id="{C10B7A5A-53FA-CC38-63CE-972D6952F47A}"/>
              </a:ext>
            </a:extLst>
          </p:cNvPr>
          <p:cNvSpPr txBox="1">
            <a:spLocks noGrp="1"/>
          </p:cNvSpPr>
          <p:nvPr>
            <p:ph type="title"/>
          </p:nvPr>
        </p:nvSpPr>
        <p:spPr>
          <a:xfrm>
            <a:off x="304641" y="27644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Complete Visual Memory System</a:t>
            </a:r>
            <a:endParaRPr dirty="0"/>
          </a:p>
        </p:txBody>
      </p:sp>
      <p:pic>
        <p:nvPicPr>
          <p:cNvPr id="3" name="Picture 2">
            <a:extLst>
              <a:ext uri="{FF2B5EF4-FFF2-40B4-BE49-F238E27FC236}">
                <a16:creationId xmlns:a16="http://schemas.microsoft.com/office/drawing/2014/main" id="{DC6C81E0-5944-08B1-3399-A2B12D64735C}"/>
              </a:ext>
            </a:extLst>
          </p:cNvPr>
          <p:cNvPicPr>
            <a:picLocks noChangeAspect="1"/>
          </p:cNvPicPr>
          <p:nvPr/>
        </p:nvPicPr>
        <p:blipFill rotWithShape="1">
          <a:blip r:embed="rId3"/>
          <a:srcRect b="68579"/>
          <a:stretch/>
        </p:blipFill>
        <p:spPr>
          <a:xfrm>
            <a:off x="166580" y="1237807"/>
            <a:ext cx="8796722" cy="3629247"/>
          </a:xfrm>
          <a:prstGeom prst="rect">
            <a:avLst/>
          </a:prstGeom>
        </p:spPr>
      </p:pic>
    </p:spTree>
    <p:extLst>
      <p:ext uri="{BB962C8B-B14F-4D97-AF65-F5344CB8AC3E}">
        <p14:creationId xmlns:p14="http://schemas.microsoft.com/office/powerpoint/2010/main" val="268487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F93-F641-0386-3A71-2632D8064F79}"/>
              </a:ext>
            </a:extLst>
          </p:cNvPr>
          <p:cNvSpPr>
            <a:spLocks noGrp="1"/>
          </p:cNvSpPr>
          <p:nvPr>
            <p:ph type="title"/>
          </p:nvPr>
        </p:nvSpPr>
        <p:spPr>
          <a:xfrm>
            <a:off x="311700" y="104783"/>
            <a:ext cx="8520600" cy="572700"/>
          </a:xfrm>
        </p:spPr>
        <p:txBody>
          <a:bodyPr>
            <a:normAutofit fontScale="90000"/>
          </a:bodyPr>
          <a:lstStyle/>
          <a:p>
            <a:r>
              <a:rPr lang="en-US" dirty="0"/>
              <a:t>STDP-Enabled SNN to mimic long-term memory for digit learning</a:t>
            </a:r>
            <a:endParaRPr lang="en-IN" dirty="0"/>
          </a:p>
        </p:txBody>
      </p:sp>
      <p:pic>
        <p:nvPicPr>
          <p:cNvPr id="4" name="New picture">
            <a:extLst>
              <a:ext uri="{FF2B5EF4-FFF2-40B4-BE49-F238E27FC236}">
                <a16:creationId xmlns:a16="http://schemas.microsoft.com/office/drawing/2014/main" id="{5651C653-D826-A35B-0D4C-1412A1614ACE}"/>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465593" y="1091070"/>
            <a:ext cx="5017903" cy="31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5" name="TextBox 4">
            <a:extLst>
              <a:ext uri="{FF2B5EF4-FFF2-40B4-BE49-F238E27FC236}">
                <a16:creationId xmlns:a16="http://schemas.microsoft.com/office/drawing/2014/main" id="{05B58A51-A3F1-4906-AC06-7E6590FECBE2}"/>
              </a:ext>
            </a:extLst>
          </p:cNvPr>
          <p:cNvSpPr txBox="1"/>
          <p:nvPr/>
        </p:nvSpPr>
        <p:spPr>
          <a:xfrm>
            <a:off x="2805087" y="3790820"/>
            <a:ext cx="3169457" cy="523220"/>
          </a:xfrm>
          <a:prstGeom prst="rect">
            <a:avLst/>
          </a:prstGeom>
          <a:noFill/>
        </p:spPr>
        <p:txBody>
          <a:bodyPr wrap="none" rtlCol="0">
            <a:spAutoFit/>
          </a:bodyPr>
          <a:lstStyle/>
          <a:p>
            <a:r>
              <a:rPr lang="en-US" dirty="0"/>
              <a:t>Extended to 10 post </a:t>
            </a:r>
          </a:p>
          <a:p>
            <a:r>
              <a:rPr lang="en-US" dirty="0"/>
              <a:t>Neurons for MNIST handwritten digits</a:t>
            </a:r>
            <a:endParaRPr lang="en-IN" dirty="0"/>
          </a:p>
        </p:txBody>
      </p:sp>
      <p:sp>
        <p:nvSpPr>
          <p:cNvPr id="7" name="TextBox 6">
            <a:extLst>
              <a:ext uri="{FF2B5EF4-FFF2-40B4-BE49-F238E27FC236}">
                <a16:creationId xmlns:a16="http://schemas.microsoft.com/office/drawing/2014/main" id="{45126448-7A38-4AAD-EB65-54108989BE81}"/>
              </a:ext>
            </a:extLst>
          </p:cNvPr>
          <p:cNvSpPr txBox="1"/>
          <p:nvPr/>
        </p:nvSpPr>
        <p:spPr>
          <a:xfrm>
            <a:off x="2359807" y="4730940"/>
            <a:ext cx="6577442" cy="307777"/>
          </a:xfrm>
          <a:prstGeom prst="rect">
            <a:avLst/>
          </a:prstGeom>
          <a:noFill/>
        </p:spPr>
        <p:txBody>
          <a:bodyPr wrap="none" rtlCol="0">
            <a:spAutoFit/>
          </a:bodyPr>
          <a:lstStyle/>
          <a:p>
            <a:r>
              <a:rPr lang="en-US" dirty="0"/>
              <a:t>U. Sahu, K. Goyal, A. Pandey, and D. Bhowmik, AIP Advances 9, 125339 (2019) </a:t>
            </a:r>
            <a:endParaRPr lang="en-IN" dirty="0"/>
          </a:p>
        </p:txBody>
      </p:sp>
      <p:sp>
        <p:nvSpPr>
          <p:cNvPr id="3" name="AutoShape 2">
            <a:extLst>
              <a:ext uri="{FF2B5EF4-FFF2-40B4-BE49-F238E27FC236}">
                <a16:creationId xmlns:a16="http://schemas.microsoft.com/office/drawing/2014/main" id="{887131FC-44F3-EB0C-2C0D-74B2BEF9FA0E}"/>
              </a:ext>
            </a:extLst>
          </p:cNvPr>
          <p:cNvSpPr>
            <a:spLocks noChangeAspect="1" noChangeArrowheads="1"/>
          </p:cNvSpPr>
          <p:nvPr/>
        </p:nvSpPr>
        <p:spPr bwMode="auto">
          <a:xfrm>
            <a:off x="2920409" y="2419349"/>
            <a:ext cx="1803991" cy="18039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1CA8C692-AC04-8FE1-4999-313EAB0ADB6D}"/>
              </a:ext>
            </a:extLst>
          </p:cNvPr>
          <p:cNvPicPr>
            <a:picLocks noChangeAspect="1"/>
          </p:cNvPicPr>
          <p:nvPr/>
        </p:nvPicPr>
        <p:blipFill>
          <a:blip r:embed="rId4"/>
          <a:stretch>
            <a:fillRect/>
          </a:stretch>
        </p:blipFill>
        <p:spPr>
          <a:xfrm>
            <a:off x="134086" y="1294929"/>
            <a:ext cx="3001254" cy="2248839"/>
          </a:xfrm>
          <a:prstGeom prst="rect">
            <a:avLst/>
          </a:prstGeom>
        </p:spPr>
      </p:pic>
      <p:sp>
        <p:nvSpPr>
          <p:cNvPr id="11" name="TextBox 10">
            <a:extLst>
              <a:ext uri="{FF2B5EF4-FFF2-40B4-BE49-F238E27FC236}">
                <a16:creationId xmlns:a16="http://schemas.microsoft.com/office/drawing/2014/main" id="{EB5A01A1-C722-FB06-B15A-86FD084A1DCB}"/>
              </a:ext>
            </a:extLst>
          </p:cNvPr>
          <p:cNvSpPr txBox="1"/>
          <p:nvPr/>
        </p:nvSpPr>
        <p:spPr>
          <a:xfrm>
            <a:off x="611682" y="3359517"/>
            <a:ext cx="2036135" cy="307777"/>
          </a:xfrm>
          <a:prstGeom prst="rect">
            <a:avLst/>
          </a:prstGeom>
          <a:noFill/>
        </p:spPr>
        <p:txBody>
          <a:bodyPr wrap="none" rtlCol="0">
            <a:spAutoFit/>
          </a:bodyPr>
          <a:lstStyle/>
          <a:p>
            <a:r>
              <a:rPr lang="en-US" dirty="0"/>
              <a:t>Sample MNIST Images</a:t>
            </a:r>
            <a:endParaRPr lang="en-IN" dirty="0"/>
          </a:p>
        </p:txBody>
      </p:sp>
    </p:spTree>
    <p:extLst>
      <p:ext uri="{BB962C8B-B14F-4D97-AF65-F5344CB8AC3E}">
        <p14:creationId xmlns:p14="http://schemas.microsoft.com/office/powerpoint/2010/main" val="107038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68F79-E20C-43B5-0567-6E27A9FF2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74201-0E56-536A-5C9D-4AA0D18BCDC2}"/>
              </a:ext>
            </a:extLst>
          </p:cNvPr>
          <p:cNvSpPr>
            <a:spLocks noGrp="1"/>
          </p:cNvSpPr>
          <p:nvPr>
            <p:ph type="title"/>
          </p:nvPr>
        </p:nvSpPr>
        <p:spPr>
          <a:xfrm>
            <a:off x="311700" y="147314"/>
            <a:ext cx="8520600" cy="572700"/>
          </a:xfrm>
        </p:spPr>
        <p:txBody>
          <a:bodyPr>
            <a:normAutofit fontScale="90000"/>
          </a:bodyPr>
          <a:lstStyle/>
          <a:p>
            <a:r>
              <a:rPr lang="en-US" dirty="0"/>
              <a:t>Details of the SNN Components and Their Implementation</a:t>
            </a:r>
            <a:endParaRPr lang="en-IN" dirty="0"/>
          </a:p>
        </p:txBody>
      </p:sp>
      <p:sp>
        <p:nvSpPr>
          <p:cNvPr id="3" name="Text Placeholder 2">
            <a:extLst>
              <a:ext uri="{FF2B5EF4-FFF2-40B4-BE49-F238E27FC236}">
                <a16:creationId xmlns:a16="http://schemas.microsoft.com/office/drawing/2014/main" id="{FCB8BEAB-CE76-6EED-2EF3-9BCC4E3319C9}"/>
              </a:ext>
            </a:extLst>
          </p:cNvPr>
          <p:cNvSpPr>
            <a:spLocks noGrp="1"/>
          </p:cNvSpPr>
          <p:nvPr>
            <p:ph type="body" idx="1"/>
          </p:nvPr>
        </p:nvSpPr>
        <p:spPr/>
        <p:txBody>
          <a:bodyPr>
            <a:normAutofit/>
          </a:bodyPr>
          <a:lstStyle/>
          <a:p>
            <a:r>
              <a:rPr lang="en-US" dirty="0"/>
              <a:t>Dynamic equation of an LIF neuron</a:t>
            </a:r>
          </a:p>
          <a:p>
            <a:endParaRPr lang="en-US" dirty="0"/>
          </a:p>
          <a:p>
            <a:endParaRPr lang="en-US" dirty="0"/>
          </a:p>
          <a:p>
            <a:endParaRPr lang="en-US" dirty="0"/>
          </a:p>
          <a:p>
            <a:r>
              <a:rPr lang="en-US" dirty="0"/>
              <a:t>Tempotron model of synapse for forward propagation of spikes:</a:t>
            </a:r>
          </a:p>
          <a:p>
            <a:pPr marL="114300" indent="0">
              <a:buNone/>
            </a:pPr>
            <a:endParaRPr lang="en-US" dirty="0"/>
          </a:p>
          <a:p>
            <a:endParaRPr lang="en-US" dirty="0"/>
          </a:p>
          <a:p>
            <a:endParaRPr lang="en-US" dirty="0"/>
          </a:p>
          <a:p>
            <a:endParaRPr lang="en-IN" dirty="0"/>
          </a:p>
        </p:txBody>
      </p:sp>
      <p:pic>
        <p:nvPicPr>
          <p:cNvPr id="5" name="Picture 4">
            <a:extLst>
              <a:ext uri="{FF2B5EF4-FFF2-40B4-BE49-F238E27FC236}">
                <a16:creationId xmlns:a16="http://schemas.microsoft.com/office/drawing/2014/main" id="{640B4E82-DCCB-32FF-D643-16BB54EA1837}"/>
              </a:ext>
            </a:extLst>
          </p:cNvPr>
          <p:cNvPicPr>
            <a:picLocks noChangeAspect="1"/>
          </p:cNvPicPr>
          <p:nvPr/>
        </p:nvPicPr>
        <p:blipFill>
          <a:blip r:embed="rId2"/>
          <a:stretch>
            <a:fillRect/>
          </a:stretch>
        </p:blipFill>
        <p:spPr>
          <a:xfrm>
            <a:off x="878958" y="1539383"/>
            <a:ext cx="3302423" cy="706565"/>
          </a:xfrm>
          <a:prstGeom prst="rect">
            <a:avLst/>
          </a:prstGeom>
        </p:spPr>
      </p:pic>
      <p:sp>
        <p:nvSpPr>
          <p:cNvPr id="6" name="TextBox 5">
            <a:extLst>
              <a:ext uri="{FF2B5EF4-FFF2-40B4-BE49-F238E27FC236}">
                <a16:creationId xmlns:a16="http://schemas.microsoft.com/office/drawing/2014/main" id="{B5AEB089-190F-005F-7792-48BDBCE01DC9}"/>
              </a:ext>
            </a:extLst>
          </p:cNvPr>
          <p:cNvSpPr txBox="1"/>
          <p:nvPr/>
        </p:nvSpPr>
        <p:spPr>
          <a:xfrm>
            <a:off x="4572000" y="1594884"/>
            <a:ext cx="3884428" cy="523220"/>
          </a:xfrm>
          <a:prstGeom prst="rect">
            <a:avLst/>
          </a:prstGeom>
          <a:noFill/>
        </p:spPr>
        <p:txBody>
          <a:bodyPr wrap="square" rtlCol="0">
            <a:spAutoFit/>
          </a:bodyPr>
          <a:lstStyle/>
          <a:p>
            <a:r>
              <a:rPr lang="en-US" dirty="0"/>
              <a:t>Where, I(t) is the input to the neuron and v(t) is the membrane potential </a:t>
            </a:r>
            <a:endParaRPr lang="en-IN" dirty="0"/>
          </a:p>
        </p:txBody>
      </p:sp>
      <p:pic>
        <p:nvPicPr>
          <p:cNvPr id="8" name="Picture 7">
            <a:extLst>
              <a:ext uri="{FF2B5EF4-FFF2-40B4-BE49-F238E27FC236}">
                <a16:creationId xmlns:a16="http://schemas.microsoft.com/office/drawing/2014/main" id="{0878D105-97E5-AEA1-5136-0D81EFC1A290}"/>
              </a:ext>
            </a:extLst>
          </p:cNvPr>
          <p:cNvPicPr>
            <a:picLocks noChangeAspect="1"/>
          </p:cNvPicPr>
          <p:nvPr/>
        </p:nvPicPr>
        <p:blipFill>
          <a:blip r:embed="rId3"/>
          <a:stretch>
            <a:fillRect/>
          </a:stretch>
        </p:blipFill>
        <p:spPr>
          <a:xfrm>
            <a:off x="878958" y="2860675"/>
            <a:ext cx="3608562" cy="413428"/>
          </a:xfrm>
          <a:prstGeom prst="rect">
            <a:avLst/>
          </a:prstGeom>
        </p:spPr>
      </p:pic>
      <p:sp>
        <p:nvSpPr>
          <p:cNvPr id="4" name="TextBox 3">
            <a:extLst>
              <a:ext uri="{FF2B5EF4-FFF2-40B4-BE49-F238E27FC236}">
                <a16:creationId xmlns:a16="http://schemas.microsoft.com/office/drawing/2014/main" id="{592443A7-A48E-C14C-05BB-1B2020501C9A}"/>
              </a:ext>
            </a:extLst>
          </p:cNvPr>
          <p:cNvSpPr txBox="1"/>
          <p:nvPr/>
        </p:nvSpPr>
        <p:spPr>
          <a:xfrm>
            <a:off x="878958" y="3303084"/>
            <a:ext cx="3884428" cy="738664"/>
          </a:xfrm>
          <a:prstGeom prst="rect">
            <a:avLst/>
          </a:prstGeom>
          <a:noFill/>
        </p:spPr>
        <p:txBody>
          <a:bodyPr wrap="square" rtlCol="0">
            <a:spAutoFit/>
          </a:bodyPr>
          <a:lstStyle/>
          <a:p>
            <a:r>
              <a:rPr lang="en-US" dirty="0"/>
              <a:t>Where, </a:t>
            </a:r>
            <a:r>
              <a:rPr lang="en-US" dirty="0" err="1"/>
              <a:t>I</a:t>
            </a:r>
            <a:r>
              <a:rPr lang="en-US" sz="1000" dirty="0" err="1"/>
              <a:t>j,i</a:t>
            </a:r>
            <a:r>
              <a:rPr lang="en-US" dirty="0"/>
              <a:t>(t) is the current injected into neuron ‘j’ when neuron ‘</a:t>
            </a:r>
            <a:r>
              <a:rPr lang="en-US" dirty="0" err="1"/>
              <a:t>i</a:t>
            </a:r>
            <a:r>
              <a:rPr lang="en-US" dirty="0"/>
              <a:t>’ fires. (Double exponential function of time)</a:t>
            </a:r>
            <a:endParaRPr lang="en-IN" dirty="0"/>
          </a:p>
        </p:txBody>
      </p:sp>
      <p:sp>
        <p:nvSpPr>
          <p:cNvPr id="7" name="TextBox 6">
            <a:extLst>
              <a:ext uri="{FF2B5EF4-FFF2-40B4-BE49-F238E27FC236}">
                <a16:creationId xmlns:a16="http://schemas.microsoft.com/office/drawing/2014/main" id="{46FB89C8-249B-36DD-C9A0-F6058BD9084C}"/>
              </a:ext>
            </a:extLst>
          </p:cNvPr>
          <p:cNvSpPr txBox="1"/>
          <p:nvPr/>
        </p:nvSpPr>
        <p:spPr>
          <a:xfrm>
            <a:off x="2530169" y="4648006"/>
            <a:ext cx="6577442" cy="307777"/>
          </a:xfrm>
          <a:prstGeom prst="rect">
            <a:avLst/>
          </a:prstGeom>
          <a:noFill/>
        </p:spPr>
        <p:txBody>
          <a:bodyPr wrap="none" rtlCol="0">
            <a:spAutoFit/>
          </a:bodyPr>
          <a:lstStyle/>
          <a:p>
            <a:r>
              <a:rPr lang="en-US" dirty="0"/>
              <a:t>U. Sahu, K. Goyal, A. Pandey, and D. Bhowmik, AIP Advances 9, 125339 (2019) </a:t>
            </a:r>
            <a:endParaRPr lang="en-IN" dirty="0"/>
          </a:p>
        </p:txBody>
      </p:sp>
    </p:spTree>
    <p:extLst>
      <p:ext uri="{BB962C8B-B14F-4D97-AF65-F5344CB8AC3E}">
        <p14:creationId xmlns:p14="http://schemas.microsoft.com/office/powerpoint/2010/main" val="1228728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47"/>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3399</TotalTime>
  <Words>1573</Words>
  <Application>Microsoft Office PowerPoint</Application>
  <PresentationFormat>On-screen Show (16:9)</PresentationFormat>
  <Paragraphs>185</Paragraphs>
  <Slides>28</Slides>
  <Notes>14</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Minion-Regular</vt:lpstr>
      <vt:lpstr>Simple Light</vt:lpstr>
      <vt:lpstr>Modeling Visuo-Spatial Sketchpad of Working Memory and Long-Term Memory of Human Brain Through Spiking Neural Networks (SNN)</vt:lpstr>
      <vt:lpstr>Layout of the Talk</vt:lpstr>
      <vt:lpstr>Top-Down View of Neuroscience (overlaps with Psychology)</vt:lpstr>
      <vt:lpstr>Bottom-Up View of Neuroscience: Biologically Motivated Component Models of SNN </vt:lpstr>
      <vt:lpstr>Goals of This Project</vt:lpstr>
      <vt:lpstr>Layout of the Talk</vt:lpstr>
      <vt:lpstr>Complete Visual Memory System</vt:lpstr>
      <vt:lpstr>STDP-Enabled SNN to mimic long-term memory for digit learning</vt:lpstr>
      <vt:lpstr>Details of the SNN Components and Their Implementation</vt:lpstr>
      <vt:lpstr>Details of the SNN Components and Their Implementation</vt:lpstr>
      <vt:lpstr>Training and Recapitulation Details</vt:lpstr>
      <vt:lpstr>Recapitulation results for exposure to different number of samples</vt:lpstr>
      <vt:lpstr>Recapitulation results for exposure to different number of samples</vt:lpstr>
      <vt:lpstr>Recapitulation results for exposure to different number of samples</vt:lpstr>
      <vt:lpstr>Layout of the Talk</vt:lpstr>
      <vt:lpstr>Complete Visual Memory System</vt:lpstr>
      <vt:lpstr>Complete Visual Memory System</vt:lpstr>
      <vt:lpstr>Recapitulation for Complete Visual Memory System: Unbiased Samples</vt:lpstr>
      <vt:lpstr>Recapitulation for Complete Visual Memory System: Biased Samples</vt:lpstr>
      <vt:lpstr>PowerPoint Presentation</vt:lpstr>
      <vt:lpstr>Retention - Schematic</vt:lpstr>
      <vt:lpstr>Retention </vt:lpstr>
      <vt:lpstr>Retention </vt:lpstr>
      <vt:lpstr>Recapitulation - Schematic</vt:lpstr>
      <vt:lpstr>Complete Visual Memory System - Biased</vt:lpstr>
      <vt:lpstr>Recapitulation + Interfering Input - Schematic</vt:lpstr>
      <vt:lpstr>Complete Visual Memory System - Biased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Visuo-Spatial Sketchpad of Working Memory and Long-Term Memory of Human Brain Through Spiking Neural Networks (SNN)</dc:title>
  <dc:creator>amod holla</dc:creator>
  <cp:lastModifiedBy>amod holla</cp:lastModifiedBy>
  <cp:revision>21</cp:revision>
  <dcterms:modified xsi:type="dcterms:W3CDTF">2024-03-20T04:57:44Z</dcterms:modified>
</cp:coreProperties>
</file>